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8" r:id="rId1"/>
  </p:sldMasterIdLst>
  <p:notesMasterIdLst>
    <p:notesMasterId r:id="rId12"/>
  </p:notesMasterIdLst>
  <p:handoutMasterIdLst>
    <p:handoutMasterId r:id="rId13"/>
  </p:handoutMasterIdLst>
  <p:sldIdLst>
    <p:sldId id="508" r:id="rId2"/>
    <p:sldId id="509" r:id="rId3"/>
    <p:sldId id="519" r:id="rId4"/>
    <p:sldId id="513" r:id="rId5"/>
    <p:sldId id="514" r:id="rId6"/>
    <p:sldId id="516" r:id="rId7"/>
    <p:sldId id="515" r:id="rId8"/>
    <p:sldId id="517" r:id="rId9"/>
    <p:sldId id="520" r:id="rId10"/>
    <p:sldId id="518" r:id="rId11"/>
  </p:sldIdLst>
  <p:sldSz cx="9144000" cy="6858000" type="screen4x3"/>
  <p:notesSz cx="6784975" cy="9906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74398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0" autoAdjust="0"/>
    <p:restoredTop sz="94660"/>
  </p:normalViewPr>
  <p:slideViewPr>
    <p:cSldViewPr>
      <p:cViewPr varScale="1">
        <p:scale>
          <a:sx n="68" d="100"/>
          <a:sy n="68" d="100"/>
        </p:scale>
        <p:origin x="12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795E71-7244-4D56-BDFA-A24FC3EA2B51}" type="datetimeFigureOut">
              <a:rPr lang="it-IT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951939-2C54-4003-B3A7-E3158F3D69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428863F-F19A-49B6-A794-4CACFAACEFCF}" type="datetimeFigureOut">
              <a:rPr lang="it-IT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6B37BB-596D-4F85-991E-FB692CEB95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9904D-2019-4DE9-879D-64E71A4191B2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41FE5-0AC2-4238-9997-79B729CFA00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210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BC9B5-72F7-442F-9C6F-2D1C085C97FF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D725E-C49E-48A3-8413-260005A29D8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713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BC7FF-2E15-4130-A436-03C5E4F8F25E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1AE9B-0CDD-4344-8193-CD1859876C7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269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558E-2315-4160-A611-F8985A6D9491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F6BF9-3565-4C6C-AD82-ECCE7BD623F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3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C533A-7B70-4232-95A5-09579F041A02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7746C-36C8-4CCD-9C55-ADEE78DFB7B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709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2B52C-7711-4DEC-9292-F0020BFB9E12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CBCAF-F380-482B-A14F-1B2EB3DF4EB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540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CDF13-CED0-4EB8-9A01-735D08EC8964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43FA2-7111-4DF2-BFFF-46E0FF3D696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196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A0BCD-643A-4EF8-AB02-D6839BF21540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8183D-1172-4E9D-AE1A-EDA77554D22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59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E081A-6A62-4C7E-9ACE-72EC3A21028D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7912E-73E2-4857-A578-923B1CA84E1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55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9760E-B267-43BB-BF8E-F98F625B55E6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68056-910B-4BE0-84D4-247C68421A4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766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AE7C6-6570-4676-8F94-5475239738C2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B2F35-239C-45FE-9AFB-CEA87055AFD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527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71309-33B9-4DA5-96CA-3880B303DD98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B775-821A-4D80-924E-29F5C2C6B5A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15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0AC3E-13CB-4EA4-A546-AECFB58B74B8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6BC8A-2457-4CED-8D9B-976FB9744CE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407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30299-6930-4A6E-8E78-62F484771B37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13C1E-073F-4911-8478-999F78628E7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4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C0108-DD81-46B9-8A01-8E7CCFCC674A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F387-0F33-4D70-8177-7345ABEB8B7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07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39874-A0D9-4BF6-AD3F-7B5006120641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58943-6004-46EC-B815-415B08251ED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47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2E613-9CD0-4BD2-AAB9-0B0E25F6C23C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02924-B4A5-4B00-B31B-65920294AE0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393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20D38857-6569-447B-80D9-7C21AC8F1F0F}" type="datetimeFigureOut">
              <a:rPr lang="it-IT" smtClean="0"/>
              <a:pPr>
                <a:defRPr/>
              </a:pPr>
              <a:t>01/03/2018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5E2DAF-D225-43FF-9D60-FFB270FD1D3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332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  <p:sldLayoutId id="2147484532" r:id="rId14"/>
    <p:sldLayoutId id="2147484533" r:id="rId15"/>
    <p:sldLayoutId id="2147484534" r:id="rId16"/>
    <p:sldLayoutId id="21474845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7918450" cy="1295400"/>
          </a:xfrm>
        </p:spPr>
        <p:txBody>
          <a:bodyPr/>
          <a:lstStyle/>
          <a:p>
            <a:pPr algn="ctr"/>
            <a:r>
              <a:rPr lang="it-IT" altLang="it-IT" sz="3600" smtClean="0"/>
              <a:t>uno sportello per il benessere</a:t>
            </a:r>
            <a:br>
              <a:rPr lang="it-IT" altLang="it-IT" sz="3600" smtClean="0"/>
            </a:br>
            <a:r>
              <a:rPr lang="it-IT" altLang="it-IT" sz="3600" smtClean="0"/>
              <a:t>e la qualità di vita al lavoro</a:t>
            </a:r>
          </a:p>
        </p:txBody>
      </p:sp>
      <p:sp>
        <p:nvSpPr>
          <p:cNvPr id="53252" name="Titolo 1"/>
          <p:cNvSpPr txBox="1">
            <a:spLocks/>
          </p:cNvSpPr>
          <p:nvPr/>
        </p:nvSpPr>
        <p:spPr bwMode="auto">
          <a:xfrm>
            <a:off x="4861104" y="1873891"/>
            <a:ext cx="3743325" cy="24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i="1" dirty="0">
                <a:solidFill>
                  <a:schemeClr val="tx2"/>
                </a:solidFill>
              </a:rPr>
              <a:t>uno spazio 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b="1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i="1" dirty="0">
                <a:solidFill>
                  <a:schemeClr val="tx2"/>
                </a:solidFill>
              </a:rPr>
              <a:t>l’ASCOLTO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i="1" dirty="0" smtClean="0">
                <a:solidFill>
                  <a:schemeClr val="tx2"/>
                </a:solidFill>
              </a:rPr>
              <a:t>la </a:t>
            </a:r>
            <a:r>
              <a:rPr lang="it-IT" altLang="it-IT" sz="2800" b="1" i="1" dirty="0">
                <a:solidFill>
                  <a:schemeClr val="tx2"/>
                </a:solidFill>
              </a:rPr>
              <a:t>CONSULENZA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i="1" dirty="0" smtClean="0">
                <a:solidFill>
                  <a:schemeClr val="tx2"/>
                </a:solidFill>
              </a:rPr>
              <a:t>e </a:t>
            </a:r>
            <a:r>
              <a:rPr lang="it-IT" altLang="it-IT" sz="2800" b="1" i="1" dirty="0">
                <a:solidFill>
                  <a:schemeClr val="tx2"/>
                </a:solidFill>
              </a:rPr>
              <a:t>il SOSTEGNO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104456" cy="424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6768752" cy="54726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64088" y="60932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Grazie per l’attenzione!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12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457200" y="714375"/>
            <a:ext cx="8362950" cy="58578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 smtClean="0"/>
              <a:t>							</a:t>
            </a:r>
          </a:p>
          <a:p>
            <a:pPr algn="ctr">
              <a:buFont typeface="Wingdings" panose="05000000000000000000" pitchFamily="2" charset="2"/>
              <a:buNone/>
            </a:pPr>
            <a:endParaRPr lang="it-IT" altLang="it-IT" sz="28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		RIVOLTO A …</a:t>
            </a:r>
          </a:p>
          <a:p>
            <a:pPr marL="0" indent="0" algn="ctr">
              <a:buNone/>
            </a:pPr>
            <a:r>
              <a:rPr lang="it-IT" sz="2800" b="1" dirty="0" smtClean="0"/>
              <a:t>TUTTO IL PERSONALE TA, TUTTI </a:t>
            </a:r>
            <a:r>
              <a:rPr lang="it-IT" sz="2800" b="1" dirty="0"/>
              <a:t>I</a:t>
            </a:r>
            <a:r>
              <a:rPr lang="it-IT" sz="2800" b="1" dirty="0" smtClean="0"/>
              <a:t> DOCENTI </a:t>
            </a:r>
            <a:endParaRPr lang="it-IT" sz="2800" b="1" dirty="0" smtClean="0"/>
          </a:p>
          <a:p>
            <a:pPr marL="0" indent="0" algn="ctr">
              <a:buNone/>
            </a:pPr>
            <a:r>
              <a:rPr lang="it-IT" sz="2800" b="1" dirty="0" smtClean="0"/>
              <a:t>E </a:t>
            </a:r>
            <a:r>
              <a:rPr lang="it-IT" sz="2800" b="1" dirty="0" smtClean="0"/>
              <a:t>I RICERCATORI </a:t>
            </a:r>
          </a:p>
          <a:p>
            <a:pPr marL="0" indent="0" algn="ctr">
              <a:buNone/>
            </a:pPr>
            <a:r>
              <a:rPr lang="it-IT" sz="2800" b="1" dirty="0" smtClean="0"/>
              <a:t>del </a:t>
            </a:r>
            <a:r>
              <a:rPr lang="it-IT" sz="2800" b="1" dirty="0"/>
              <a:t>POLITECNICO </a:t>
            </a:r>
            <a:r>
              <a:rPr lang="it-IT" sz="2800" b="1" dirty="0" smtClean="0"/>
              <a:t>di </a:t>
            </a:r>
            <a:r>
              <a:rPr lang="it-IT" sz="2800" b="1" dirty="0"/>
              <a:t>Torino </a:t>
            </a:r>
            <a:endParaRPr lang="it-IT" sz="2800" dirty="0"/>
          </a:p>
          <a:p>
            <a:pPr marL="0" indent="0" algn="ctr">
              <a:buNone/>
            </a:pPr>
            <a:r>
              <a:rPr lang="it-IT" altLang="it-IT" sz="2400" dirty="0" smtClean="0">
                <a:sym typeface="Wingdings" panose="05000000000000000000" pitchFamily="2" charset="2"/>
              </a:rPr>
              <a:t>che desiderano conoscere e comprendere i propri vissuti emotivi in relazione allo svolgimento dell’attività lavorativa e dei disagi che ne possono originare e a intravedere possibili soluzioni alternative.</a:t>
            </a: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al lavoro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8" y="1350800"/>
            <a:ext cx="2223707" cy="151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457200" y="714375"/>
            <a:ext cx="8362950" cy="5857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 smtClean="0"/>
              <a:t>							</a:t>
            </a:r>
          </a:p>
          <a:p>
            <a:pPr algn="ctr">
              <a:buFont typeface="Wingdings" panose="05000000000000000000" pitchFamily="2" charset="2"/>
              <a:buNone/>
            </a:pPr>
            <a:endParaRPr lang="it-IT" altLang="it-IT" sz="28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		RIVOLTO A …</a:t>
            </a:r>
            <a:endParaRPr lang="it-IT" sz="24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it-IT" sz="2400" b="1" dirty="0" smtClean="0"/>
              <a:t>TUTTI </a:t>
            </a:r>
            <a:r>
              <a:rPr lang="it-IT" sz="2400" b="1" dirty="0"/>
              <a:t>gli STUDENTI </a:t>
            </a:r>
            <a:r>
              <a:rPr lang="it-IT" sz="2400" b="1" dirty="0" smtClean="0"/>
              <a:t>(ITALIANI E STRANIERI)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b="1" dirty="0" smtClean="0"/>
              <a:t>del </a:t>
            </a:r>
            <a:r>
              <a:rPr lang="it-IT" b="1" dirty="0"/>
              <a:t>POLITECNICO </a:t>
            </a:r>
            <a:endParaRPr lang="it-IT" dirty="0"/>
          </a:p>
          <a:p>
            <a:pPr marL="0" indent="0" algn="ctr">
              <a:buNone/>
            </a:pPr>
            <a:r>
              <a:rPr lang="it-IT" sz="2400" dirty="0" smtClean="0"/>
              <a:t>che </a:t>
            </a:r>
            <a:r>
              <a:rPr lang="it-IT" sz="2400" dirty="0"/>
              <a:t>sperimentano disagio psicologico nell’affrontare alcune situazioni legate alla propria esperienza universitaria, nell’organizzazione del proprio tempo, dello studio, difficoltà di concentrazione, ansia, demotivazione, nonché disagio relazionale. </a:t>
            </a:r>
            <a:endParaRPr lang="it-IT" altLang="it-IT" dirty="0" smtClean="0">
              <a:sym typeface="Wingdings" panose="05000000000000000000" pitchFamily="2" charset="2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</a:t>
            </a:r>
            <a:r>
              <a:rPr lang="it-IT" sz="3200" b="1" dirty="0" smtClean="0"/>
              <a:t>quando si studia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 descr="Risultati immagini per studenti    ascol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267744" cy="20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457200" y="714375"/>
            <a:ext cx="8362950" cy="58578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>
              <a:buFont typeface="Wingdings" panose="05000000000000000000" pitchFamily="2" charset="2"/>
              <a:buNone/>
            </a:pPr>
            <a:r>
              <a:rPr lang="it-IT" altLang="it-IT" dirty="0" smtClean="0"/>
              <a:t>							</a:t>
            </a:r>
          </a:p>
          <a:p>
            <a:pPr algn="ctr">
              <a:buFont typeface="Wingdings" panose="05000000000000000000" pitchFamily="2" charset="2"/>
              <a:buNone/>
            </a:pPr>
            <a:endParaRPr lang="it-IT" altLang="it-IT" sz="28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		</a:t>
            </a:r>
            <a:r>
              <a:rPr lang="it-IT" altLang="it-IT" sz="2400" b="1" dirty="0" smtClean="0">
                <a:sym typeface="Wingdings" panose="05000000000000000000" pitchFamily="2" charset="2"/>
              </a:rPr>
              <a:t>DOVE </a:t>
            </a:r>
            <a:r>
              <a:rPr lang="it-IT" altLang="it-IT" sz="2400" b="1" dirty="0" smtClean="0">
                <a:sym typeface="Wingdings" panose="05000000000000000000" pitchFamily="2" charset="2"/>
              </a:rPr>
              <a:t>…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 smtClean="0">
                <a:sym typeface="Wingdings" panose="05000000000000000000" pitchFamily="2" charset="2"/>
              </a:rPr>
              <a:t>presso la Palazzina Custodi </a:t>
            </a:r>
            <a:r>
              <a:rPr lang="it-IT" altLang="it-IT" sz="2400" b="1" dirty="0">
                <a:sym typeface="Wingdings" panose="05000000000000000000" pitchFamily="2" charset="2"/>
              </a:rPr>
              <a:t>al 2° piano </a:t>
            </a:r>
            <a:endParaRPr lang="it-IT" altLang="it-IT" sz="2400" b="1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 smtClean="0">
                <a:sym typeface="Wingdings" panose="05000000000000000000" pitchFamily="2" charset="2"/>
              </a:rPr>
              <a:t>in Corso Castelfidardo 49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400" dirty="0" smtClean="0">
                <a:sym typeface="Wingdings" panose="05000000000000000000" pitchFamily="2" charset="2"/>
              </a:rPr>
              <a:t>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	</a:t>
            </a:r>
            <a:r>
              <a:rPr lang="it-IT" altLang="it-IT" sz="2400" dirty="0" smtClean="0">
                <a:sym typeface="Wingdings" panose="05000000000000000000" pitchFamily="2" charset="2"/>
              </a:rPr>
              <a:t>				eventualmente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	</a:t>
            </a:r>
            <a:r>
              <a:rPr lang="it-IT" altLang="it-IT" sz="2400" dirty="0" smtClean="0">
                <a:sym typeface="Wingdings" panose="05000000000000000000" pitchFamily="2" charset="2"/>
              </a:rPr>
              <a:t>					           in Via Verdi 10 </a:t>
            </a: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	</a:t>
            </a:r>
            <a:r>
              <a:rPr lang="it-IT" altLang="it-IT" sz="2400" dirty="0" smtClean="0">
                <a:sym typeface="Wingdings" panose="05000000000000000000" pitchFamily="2" charset="2"/>
              </a:rPr>
              <a:t>				</a:t>
            </a:r>
            <a:r>
              <a:rPr lang="it-IT" altLang="it-IT" dirty="0" smtClean="0">
                <a:sym typeface="Wingdings" panose="05000000000000000000" pitchFamily="2" charset="2"/>
              </a:rPr>
              <a:t>presso la sede del 	Dipartimento di Psicologia</a:t>
            </a:r>
            <a:endParaRPr lang="it-IT" altLang="it-IT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400" b="1" dirty="0" smtClean="0">
                <a:sym typeface="Wingdings" panose="05000000000000000000" pitchFamily="2" charset="2"/>
              </a:rPr>
              <a:t>	</a:t>
            </a:r>
            <a:endParaRPr lang="it-IT" altLang="it-IT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it-IT" altLang="it-IT" sz="2200" dirty="0" smtClean="0">
              <a:sym typeface="Wingdings" panose="05000000000000000000" pitchFamily="2" charset="2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al lavoro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8" y="1350800"/>
            <a:ext cx="2223707" cy="1511498"/>
          </a:xfrm>
          <a:prstGeom prst="rect">
            <a:avLst/>
          </a:prstGeom>
        </p:spPr>
      </p:pic>
      <p:pic>
        <p:nvPicPr>
          <p:cNvPr id="8" name="Picture 2" descr="Risultati immagini per studenti    ascol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" y="5085184"/>
            <a:ext cx="2031053" cy="17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1979712" y="3429000"/>
            <a:ext cx="6840438" cy="3143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dirty="0" smtClean="0"/>
              <a:t>	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	CON CHI …</a:t>
            </a:r>
            <a:endParaRPr lang="it-IT" altLang="it-IT" sz="2800" b="1" dirty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 smtClean="0">
                <a:sym typeface="Wingdings" panose="05000000000000000000" pitchFamily="2" charset="2"/>
              </a:rPr>
              <a:t>i </a:t>
            </a:r>
            <a:r>
              <a:rPr lang="it-IT" altLang="it-IT" sz="2400" b="1" dirty="0">
                <a:sym typeface="Wingdings" panose="05000000000000000000" pitchFamily="2" charset="2"/>
              </a:rPr>
              <a:t>colloqui sono tenuti da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>
                <a:sym typeface="Wingdings" panose="05000000000000000000" pitchFamily="2" charset="2"/>
              </a:rPr>
              <a:t>Psicologi e Psicoterapeuti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>
                <a:sym typeface="Wingdings" panose="05000000000000000000" pitchFamily="2" charset="2"/>
              </a:rPr>
              <a:t>Specialisti in Psicologia della Salute 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400" b="1" dirty="0">
                <a:sym typeface="Wingdings" panose="05000000000000000000" pitchFamily="2" charset="2"/>
              </a:rPr>
              <a:t>specializzandi della stessa </a:t>
            </a:r>
            <a:r>
              <a:rPr lang="it-IT" altLang="it-IT" sz="2400" b="1" dirty="0" smtClean="0">
                <a:sym typeface="Wingdings" panose="05000000000000000000" pitchFamily="2" charset="2"/>
              </a:rPr>
              <a:t>Scuola</a:t>
            </a:r>
          </a:p>
          <a:p>
            <a:pPr algn="ctr">
              <a:buNone/>
            </a:pPr>
            <a:r>
              <a:rPr lang="it-IT" altLang="it-IT" sz="2400" b="1" u="sng" dirty="0" smtClean="0">
                <a:sym typeface="Wingdings" panose="05000000000000000000" pitchFamily="2" charset="2"/>
              </a:rPr>
              <a:t>nella  più completa riservatezza</a:t>
            </a:r>
          </a:p>
          <a:p>
            <a:pPr algn="ctr">
              <a:buFont typeface="Wingdings" panose="05000000000000000000" pitchFamily="2" charset="2"/>
              <a:buNone/>
            </a:pPr>
            <a:endParaRPr lang="it-IT" altLang="it-IT" sz="24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it-IT" altLang="it-IT" sz="2200" dirty="0" smtClean="0">
              <a:sym typeface="Wingdings" panose="05000000000000000000" pitchFamily="2" charset="2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al lavoro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8" y="1350800"/>
            <a:ext cx="2223707" cy="1511498"/>
          </a:xfrm>
          <a:prstGeom prst="rect">
            <a:avLst/>
          </a:prstGeom>
        </p:spPr>
      </p:pic>
      <p:pic>
        <p:nvPicPr>
          <p:cNvPr id="8" name="Picture 2" descr="Risultati immagini per studenti    ascol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" y="4665937"/>
            <a:ext cx="2031053" cy="217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251520" y="2996952"/>
            <a:ext cx="8784976" cy="3575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it-IT" altLang="it-IT" sz="2400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it-IT" altLang="it-IT" sz="2400" b="1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È possibile usufruire di un massimo di 5 incontri</a:t>
            </a:r>
            <a:endParaRPr lang="it-IT" altLang="it-IT" sz="2400" dirty="0" smtClean="0">
              <a:sym typeface="Wingdings" panose="05000000000000000000" pitchFamily="2" charset="2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al lavoro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8" y="1350800"/>
            <a:ext cx="2223707" cy="1511498"/>
          </a:xfrm>
          <a:prstGeom prst="rect">
            <a:avLst/>
          </a:prstGeom>
        </p:spPr>
      </p:pic>
      <p:pic>
        <p:nvPicPr>
          <p:cNvPr id="8" name="Picture 2" descr="Risultati immagini per studenti    ascol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" y="5085183"/>
            <a:ext cx="2031053" cy="17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contenuto 2"/>
          <p:cNvSpPr>
            <a:spLocks noGrp="1"/>
          </p:cNvSpPr>
          <p:nvPr>
            <p:ph idx="1"/>
          </p:nvPr>
        </p:nvSpPr>
        <p:spPr>
          <a:xfrm>
            <a:off x="539552" y="2871660"/>
            <a:ext cx="8362950" cy="37195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dirty="0" smtClean="0"/>
              <a:t>	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	</a:t>
            </a:r>
            <a:r>
              <a:rPr lang="it-IT" altLang="it-IT" sz="3200" b="1" dirty="0" smtClean="0">
                <a:sym typeface="Wingdings" panose="05000000000000000000" pitchFamily="2" charset="2"/>
              </a:rPr>
              <a:t>QUANDO …</a:t>
            </a:r>
            <a:endParaRPr lang="it-IT" altLang="it-IT" sz="3200" b="1" dirty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dirty="0">
                <a:sym typeface="Wingdings" panose="05000000000000000000" pitchFamily="2" charset="2"/>
              </a:rPr>
              <a:t>			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a </a:t>
            </a:r>
            <a:r>
              <a:rPr lang="it-IT" altLang="it-IT" sz="2800" b="1" dirty="0">
                <a:sym typeface="Wingdings" panose="05000000000000000000" pitchFamily="2" charset="2"/>
              </a:rPr>
              <a:t>PARTIRE 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da 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OGGI - 2 marzo </a:t>
            </a:r>
            <a:r>
              <a:rPr lang="it-IT" altLang="it-IT" sz="2800" b="1" dirty="0">
                <a:sym typeface="Wingdings" panose="05000000000000000000" pitchFamily="2" charset="2"/>
              </a:rPr>
              <a:t>2018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b="1" u="sng" dirty="0">
                <a:sym typeface="Wingdings" panose="05000000000000000000" pitchFamily="2" charset="2"/>
              </a:rPr>
              <a:t>SU APPUNTAMENTO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Telefonando      o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ym typeface="Wingdings" panose="05000000000000000000" pitchFamily="2" charset="2"/>
              </a:rPr>
              <a:t>inviando </a:t>
            </a:r>
            <a:r>
              <a:rPr lang="it-IT" altLang="it-IT" sz="2800" b="1" dirty="0">
                <a:sym typeface="Wingdings" panose="05000000000000000000" pitchFamily="2" charset="2"/>
              </a:rPr>
              <a:t>un </a:t>
            </a:r>
            <a:r>
              <a:rPr lang="it-IT" altLang="it-IT" sz="2800" b="1" dirty="0" smtClean="0">
                <a:sym typeface="Wingdings" panose="05000000000000000000" pitchFamily="2" charset="2"/>
              </a:rPr>
              <a:t>messaggio </a:t>
            </a:r>
            <a:endParaRPr lang="it-IT" altLang="it-IT" sz="2800" b="1" dirty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it-IT" altLang="it-IT" sz="2800" b="1" dirty="0">
                <a:sym typeface="Wingdings" panose="05000000000000000000" pitchFamily="2" charset="2"/>
              </a:rPr>
              <a:t>al n° </a:t>
            </a:r>
            <a:r>
              <a:rPr lang="it-IT" altLang="it-IT" sz="3200" b="1" dirty="0" smtClean="0">
                <a:sym typeface="Wingdings" panose="05000000000000000000" pitchFamily="2" charset="2"/>
              </a:rPr>
              <a:t>373 862 22 67</a:t>
            </a:r>
            <a:endParaRPr lang="it-IT" altLang="it-IT" sz="2800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it-IT" altLang="it-IT" sz="2200" dirty="0" smtClean="0">
              <a:sym typeface="Wingdings" panose="05000000000000000000" pitchFamily="2" charset="2"/>
            </a:endParaRPr>
          </a:p>
        </p:txBody>
      </p:sp>
      <p:sp>
        <p:nvSpPr>
          <p:cNvPr id="5" name="Sottotitolo 3"/>
          <p:cNvSpPr txBox="1">
            <a:spLocks/>
          </p:cNvSpPr>
          <p:nvPr/>
        </p:nvSpPr>
        <p:spPr bwMode="auto">
          <a:xfrm>
            <a:off x="1115616" y="1348062"/>
            <a:ext cx="25606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uno spazio per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l’ASCOLTO,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la CONSULENZA  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it-IT" sz="1600" i="1" dirty="0">
                <a:latin typeface="+mn-lt"/>
              </a:rPr>
              <a:t>e il SOSTEGNO</a:t>
            </a:r>
          </a:p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it-IT" sz="2400" dirty="0"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7188" y="214313"/>
            <a:ext cx="8186737" cy="11271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it-IT" sz="3200" b="1" dirty="0"/>
              <a:t>uno sportello per il benessere</a:t>
            </a:r>
            <a:br>
              <a:rPr lang="it-IT" sz="3200" b="1" dirty="0"/>
            </a:br>
            <a:r>
              <a:rPr lang="it-IT" sz="3200" b="1" dirty="0"/>
              <a:t>e la qualità di vita al lavoro</a:t>
            </a:r>
            <a:endParaRPr lang="it-IT" sz="30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48" y="1350800"/>
            <a:ext cx="2223707" cy="1511498"/>
          </a:xfrm>
          <a:prstGeom prst="rect">
            <a:avLst/>
          </a:prstGeom>
        </p:spPr>
      </p:pic>
      <p:pic>
        <p:nvPicPr>
          <p:cNvPr id="53250" name="Picture 2" descr="Risultati immagini per telefono simbo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531"/>
            <a:ext cx="365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Risultati immagini per messaggi simbo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96722" y="5229200"/>
            <a:ext cx="431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hatsa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29201"/>
            <a:ext cx="4587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46B8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2" descr="Risultati immagini per studenti    ascol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3" y="5085183"/>
            <a:ext cx="2031053" cy="17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36903"/>
              </p:ext>
            </p:extLst>
          </p:nvPr>
        </p:nvGraphicFramePr>
        <p:xfrm>
          <a:off x="668139" y="92074"/>
          <a:ext cx="4695949" cy="66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Acrobat Document" r:id="rId3" imgW="5667071" imgH="8019706" progId="AcroExch.Document.DC">
                  <p:embed/>
                </p:oleObj>
              </mc:Choice>
              <mc:Fallback>
                <p:oleObj name="Acrobat Document" r:id="rId3" imgW="5667071" imgH="8019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139" y="92074"/>
                        <a:ext cx="4695949" cy="664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277283"/>
              </p:ext>
            </p:extLst>
          </p:nvPr>
        </p:nvGraphicFramePr>
        <p:xfrm>
          <a:off x="2108299" y="92074"/>
          <a:ext cx="4695949" cy="664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Acrobat Document" r:id="rId3" imgW="5667071" imgH="8019706" progId="AcroExch.Document.DC">
                  <p:embed/>
                </p:oleObj>
              </mc:Choice>
              <mc:Fallback>
                <p:oleObj name="Acrobat Document" r:id="rId3" imgW="5667071" imgH="8019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299" y="92074"/>
                        <a:ext cx="4695949" cy="6645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303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4277</TotalTime>
  <Words>117</Words>
  <Application>Microsoft Office PowerPoint</Application>
  <PresentationFormat>Presentazione su schermo (4:3)</PresentationFormat>
  <Paragraphs>84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Ione</vt:lpstr>
      <vt:lpstr>Adobe Acrobat Document</vt:lpstr>
      <vt:lpstr>uno sportello per il benessere e la qualità di vita al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Benessere e Qualità della Vita Organizzativa, dei Docenti e degli Studenti nei contesti degli Istituti Comprensivi della Provincia Granda</dc:title>
  <dc:creator>PC</dc:creator>
  <cp:lastModifiedBy>Utente Windows</cp:lastModifiedBy>
  <cp:revision>357</cp:revision>
  <dcterms:created xsi:type="dcterms:W3CDTF">2013-02-25T08:59:02Z</dcterms:created>
  <dcterms:modified xsi:type="dcterms:W3CDTF">2018-03-01T12:31:19Z</dcterms:modified>
</cp:coreProperties>
</file>