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olors12.xml" ContentType="application/vnd.ms-office.chartcolorstyl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style9.xml" ContentType="application/vnd.ms-office.chart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olors9.xml" ContentType="application/vnd.ms-office.chartcolor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olors11.xml" ContentType="application/vnd.ms-office.chartcolorstyl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style8.xml" ContentType="application/vnd.ms-office.chartstyl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style6.xml" ContentType="application/vnd.ms-office.chart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charts/style7.xml" ContentType="application/vnd.ms-office.chartstyle+xml"/>
  <Override PartName="/ppt/charts/colors1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0" r:id="rId1"/>
  </p:sldMasterIdLst>
  <p:notesMasterIdLst>
    <p:notesMasterId r:id="rId38"/>
  </p:notesMasterIdLst>
  <p:sldIdLst>
    <p:sldId id="257" r:id="rId2"/>
    <p:sldId id="627" r:id="rId3"/>
    <p:sldId id="630" r:id="rId4"/>
    <p:sldId id="636" r:id="rId5"/>
    <p:sldId id="628" r:id="rId6"/>
    <p:sldId id="491" r:id="rId7"/>
    <p:sldId id="496" r:id="rId8"/>
    <p:sldId id="754" r:id="rId9"/>
    <p:sldId id="752" r:id="rId10"/>
    <p:sldId id="753" r:id="rId11"/>
    <p:sldId id="755" r:id="rId12"/>
    <p:sldId id="758" r:id="rId13"/>
    <p:sldId id="759" r:id="rId14"/>
    <p:sldId id="782" r:id="rId15"/>
    <p:sldId id="783" r:id="rId16"/>
    <p:sldId id="760" r:id="rId17"/>
    <p:sldId id="761" r:id="rId18"/>
    <p:sldId id="762" r:id="rId19"/>
    <p:sldId id="763" r:id="rId20"/>
    <p:sldId id="764" r:id="rId21"/>
    <p:sldId id="781" r:id="rId22"/>
    <p:sldId id="773" r:id="rId23"/>
    <p:sldId id="765" r:id="rId24"/>
    <p:sldId id="766" r:id="rId25"/>
    <p:sldId id="767" r:id="rId26"/>
    <p:sldId id="768" r:id="rId27"/>
    <p:sldId id="769" r:id="rId28"/>
    <p:sldId id="770" r:id="rId29"/>
    <p:sldId id="772" r:id="rId30"/>
    <p:sldId id="632" r:id="rId31"/>
    <p:sldId id="774" r:id="rId32"/>
    <p:sldId id="775" r:id="rId33"/>
    <p:sldId id="776" r:id="rId34"/>
    <p:sldId id="777" r:id="rId35"/>
    <p:sldId id="779" r:id="rId36"/>
    <p:sldId id="780" r:id="rId3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er" initials="C" lastIdx="17" clrIdx="0">
    <p:extLst>
      <p:ext uri="{19B8F6BF-5375-455C-9EA6-DF929625EA0E}">
        <p15:presenceInfo xmlns:p15="http://schemas.microsoft.com/office/powerpoint/2012/main" xmlns="" userId="op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FF6600"/>
    <a:srgbClr val="0033CC"/>
    <a:srgbClr val="CC0000"/>
    <a:srgbClr val="FF9933"/>
    <a:srgbClr val="B7BD3D"/>
    <a:srgbClr val="AC99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44" autoAdjust="0"/>
    <p:restoredTop sz="90182" autoAdjust="0"/>
  </p:normalViewPr>
  <p:slideViewPr>
    <p:cSldViewPr snapToGrid="0" snapToObjects="1">
      <p:cViewPr varScale="1">
        <p:scale>
          <a:sx n="81" d="100"/>
          <a:sy n="81" d="100"/>
        </p:scale>
        <p:origin x="-9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Foglio_di_lavoro_di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Foglio_di_lavoro_di_Microsoft_Office_Excel1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Foglio_di_lavoro_di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Foglio_di_lavoro_di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Foglio_di_lavoro_di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Foglio_di_lavoro_di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100000"/>
              </a:lnSpc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 i="0" u="none" strike="noStrike" baseline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Livelli di coinvolgimento nel lavoro e salute: </a:t>
            </a:r>
            <a:r>
              <a:rPr lang="it-IT" sz="2400" b="1" dirty="0">
                <a:solidFill>
                  <a:schemeClr val="tx1"/>
                </a:solidFill>
                <a:latin typeface="Corbel" panose="020B0503020204020204" pitchFamily="34" charset="0"/>
              </a:rPr>
              <a:t>confronto</a:t>
            </a:r>
            <a:r>
              <a:rPr lang="it-IT" sz="2400" b="1" baseline="0" dirty="0">
                <a:solidFill>
                  <a:schemeClr val="tx1"/>
                </a:solidFill>
                <a:latin typeface="Corbel" panose="020B0503020204020204" pitchFamily="34" charset="0"/>
              </a:rPr>
              <a:t> tra popolazioni ridotte in tipi</a:t>
            </a:r>
            <a:endParaRPr lang="it-IT" sz="2400" b="1" dirty="0">
              <a:solidFill>
                <a:schemeClr val="tx1"/>
              </a:solidFill>
              <a:latin typeface="Corbel" panose="020B0503020204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588732332986769"/>
          <c:y val="0.21093207323768334"/>
          <c:w val="0.49990002706212677"/>
          <c:h val="0.68015748737861359"/>
        </c:manualLayout>
      </c:layout>
      <c:radarChart>
        <c:radarStyle val="marker"/>
        <c:ser>
          <c:idx val="0"/>
          <c:order val="0"/>
          <c:tx>
            <c:strRef>
              <c:f>'cfr cluster'!$E$6</c:f>
              <c:strCache>
                <c:ptCount val="1"/>
                <c:pt idx="0">
                  <c:v>Docenti e Ricercatori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5.7887111320713454E-3"/>
                  <c:y val="3.7940379403794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27A-4291-AD9C-734EAC60608A}"/>
                </c:ext>
              </c:extLst>
            </c:dLbl>
            <c:dLbl>
              <c:idx val="1"/>
              <c:layout>
                <c:manualLayout>
                  <c:x val="-8.1325443057069305E-2"/>
                  <c:y val="2.709961623747229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27A-4291-AD9C-734EAC60608A}"/>
                </c:ext>
              </c:extLst>
            </c:dLbl>
            <c:dLbl>
              <c:idx val="2"/>
              <c:layout>
                <c:manualLayout>
                  <c:x val="-7.0750096525275193E-17"/>
                  <c:y val="-3.52303523035231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27A-4291-AD9C-734EAC60608A}"/>
                </c:ext>
              </c:extLst>
            </c:dLbl>
            <c:dLbl>
              <c:idx val="3"/>
              <c:layout>
                <c:manualLayout>
                  <c:x val="8.7397583431567283E-2"/>
                  <c:y val="8.130042785210714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27A-4291-AD9C-734EAC6060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'cfr cluster'!$F$5:$I$5</c:f>
              <c:strCache>
                <c:ptCount val="4"/>
                <c:pt idx="0">
                  <c:v>Burned-out</c:v>
                </c:pt>
                <c:pt idx="1">
                  <c:v>Serenamente Distaccati</c:v>
                </c:pt>
                <c:pt idx="2">
                  <c:v>Impegnati, a rischio (o disillusi per i PTA)</c:v>
                </c:pt>
                <c:pt idx="3">
                  <c:v>Impegnati e felici</c:v>
                </c:pt>
              </c:strCache>
            </c:strRef>
          </c:cat>
          <c:val>
            <c:numRef>
              <c:f>'cfr cluster'!$F$6:$I$6</c:f>
              <c:numCache>
                <c:formatCode>General</c:formatCode>
                <c:ptCount val="4"/>
                <c:pt idx="0">
                  <c:v>14.9</c:v>
                </c:pt>
                <c:pt idx="1">
                  <c:v>19.100000000000001</c:v>
                </c:pt>
                <c:pt idx="2">
                  <c:v>38.1</c:v>
                </c:pt>
                <c:pt idx="3">
                  <c:v>27.9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27A-4291-AD9C-734EAC60608A}"/>
            </c:ext>
          </c:extLst>
        </c:ser>
        <c:ser>
          <c:idx val="1"/>
          <c:order val="1"/>
          <c:tx>
            <c:strRef>
              <c:f>'cfr cluster'!$E$7</c:f>
              <c:strCache>
                <c:ptCount val="1"/>
                <c:pt idx="0">
                  <c:v>PTA</c:v>
                </c:pt>
              </c:strCache>
            </c:strRef>
          </c:tx>
          <c:spPr>
            <a:ln w="28575" cap="rnd">
              <a:solidFill>
                <a:srgbClr val="0033CC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5.7887111320713454E-3"/>
                  <c:y val="9.75609756097560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27A-4291-AD9C-734EAC60608A}"/>
                </c:ext>
              </c:extLst>
            </c:dLbl>
            <c:dLbl>
              <c:idx val="1"/>
              <c:layout>
                <c:manualLayout>
                  <c:x val="-7.3661407655983271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27A-4291-AD9C-734EAC60608A}"/>
                </c:ext>
              </c:extLst>
            </c:dLbl>
            <c:dLbl>
              <c:idx val="2"/>
              <c:layout>
                <c:manualLayout>
                  <c:x val="-7.5901754681226355E-3"/>
                  <c:y val="-0.105989250480295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33C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0667017448319274E-2"/>
                      <c:h val="3.1883304103457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27A-4291-AD9C-734EAC60608A}"/>
                </c:ext>
              </c:extLst>
            </c:dLbl>
            <c:dLbl>
              <c:idx val="3"/>
              <c:layout>
                <c:manualLayout>
                  <c:x val="2.6661807524697188E-2"/>
                  <c:y val="-3.3982514775581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27A-4291-AD9C-734EAC6060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'cfr cluster'!$F$5:$I$5</c:f>
              <c:strCache>
                <c:ptCount val="4"/>
                <c:pt idx="0">
                  <c:v>Burned-out</c:v>
                </c:pt>
                <c:pt idx="1">
                  <c:v>Serenamente Distaccati</c:v>
                </c:pt>
                <c:pt idx="2">
                  <c:v>Impegnati, a rischio (o disillusi per i PTA)</c:v>
                </c:pt>
                <c:pt idx="3">
                  <c:v>Impegnati e felici</c:v>
                </c:pt>
              </c:strCache>
            </c:strRef>
          </c:cat>
          <c:val>
            <c:numRef>
              <c:f>'cfr cluster'!$F$7:$I$7</c:f>
              <c:numCache>
                <c:formatCode>0.0</c:formatCode>
                <c:ptCount val="4"/>
                <c:pt idx="0">
                  <c:v>10.917030567685591</c:v>
                </c:pt>
                <c:pt idx="1">
                  <c:v>21.397379912663752</c:v>
                </c:pt>
                <c:pt idx="2">
                  <c:v>26.419213973799124</c:v>
                </c:pt>
                <c:pt idx="3">
                  <c:v>41.266375545851538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27A-4291-AD9C-734EAC60608A}"/>
            </c:ext>
          </c:extLst>
        </c:ser>
        <c:dLbls/>
        <c:axId val="159543680"/>
        <c:axId val="159545216"/>
      </c:radarChart>
      <c:catAx>
        <c:axId val="1595436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it-IT"/>
          </a:p>
        </c:txPr>
        <c:crossAx val="159545216"/>
        <c:crosses val="autoZero"/>
        <c:auto val="1"/>
        <c:lblAlgn val="ctr"/>
        <c:lblOffset val="100"/>
      </c:catAx>
      <c:valAx>
        <c:axId val="1595452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9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954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4083642180654183"/>
          <c:y val="0.74527103147136209"/>
          <c:w val="0.14348933873196026"/>
          <c:h val="0.1575499774025110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plotArea>
      <c:layout>
        <c:manualLayout>
          <c:layoutTarget val="inner"/>
          <c:xMode val="edge"/>
          <c:yMode val="edge"/>
          <c:x val="7.2817147856517953E-2"/>
          <c:y val="0.13004629629629635"/>
          <c:w val="0.89662729658792661"/>
          <c:h val="0.71959900845727631"/>
        </c:manualLayout>
      </c:layout>
      <c:lineChart>
        <c:grouping val="standard"/>
        <c:ser>
          <c:idx val="0"/>
          <c:order val="0"/>
          <c:tx>
            <c:strRef>
              <c:f>'confronti su esiti'!$B$67:$B$75</c:f>
              <c:strCache>
                <c:ptCount val="9"/>
                <c:pt idx="0">
                  <c:v>Soddisfazione lavoro*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tx1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706A-4BA6-8190-BBB1C32DC438}"/>
              </c:ext>
            </c:extLst>
          </c:dPt>
          <c:dPt>
            <c:idx val="2"/>
            <c:marker>
              <c:spPr>
                <a:solidFill>
                  <a:schemeClr val="tx1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1-706A-4BA6-8190-BBB1C32DC438}"/>
              </c:ext>
            </c:extLst>
          </c:dPt>
          <c:dPt>
            <c:idx val="3"/>
            <c:marker>
              <c:spPr>
                <a:solidFill>
                  <a:srgbClr val="FF0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2-706A-4BA6-8190-BBB1C32DC438}"/>
              </c:ext>
            </c:extLst>
          </c:dPt>
          <c:dPt>
            <c:idx val="4"/>
            <c:marker>
              <c:spPr>
                <a:solidFill>
                  <a:srgbClr val="FF0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3-706A-4BA6-8190-BBB1C32DC438}"/>
              </c:ext>
            </c:extLst>
          </c:dPt>
          <c:dPt>
            <c:idx val="6"/>
            <c:marker>
              <c:spPr>
                <a:solidFill>
                  <a:srgbClr val="FF0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4-706A-4BA6-8190-BBB1C32DC438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5-706A-4BA6-8190-BBB1C32DC4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'confronti su esiti'!$C$4:$C$11</c:f>
              <c:strCache>
                <c:ptCount val="8"/>
                <c:pt idx="0">
                  <c:v>EP</c:v>
                </c:pt>
                <c:pt idx="1">
                  <c:v>D</c:v>
                </c:pt>
                <c:pt idx="2">
                  <c:v>C</c:v>
                </c:pt>
                <c:pt idx="3">
                  <c:v>RTDa</c:v>
                </c:pt>
                <c:pt idx="4">
                  <c:v>RTDb</c:v>
                </c:pt>
                <c:pt idx="5">
                  <c:v>RU</c:v>
                </c:pt>
                <c:pt idx="6">
                  <c:v>PA</c:v>
                </c:pt>
                <c:pt idx="7">
                  <c:v>PO</c:v>
                </c:pt>
              </c:strCache>
            </c:strRef>
          </c:cat>
          <c:val>
            <c:numRef>
              <c:f>'confronti su esiti'!$E$67:$E$74</c:f>
              <c:numCache>
                <c:formatCode>###0.0</c:formatCode>
                <c:ptCount val="8"/>
                <c:pt idx="0">
                  <c:v>6.4074074074074066</c:v>
                </c:pt>
                <c:pt idx="1">
                  <c:v>6.0963302752293576</c:v>
                </c:pt>
                <c:pt idx="2">
                  <c:v>5.7692307692307692</c:v>
                </c:pt>
                <c:pt idx="3">
                  <c:v>7.5434782608695654</c:v>
                </c:pt>
                <c:pt idx="4">
                  <c:v>7.5714285714285712</c:v>
                </c:pt>
                <c:pt idx="5">
                  <c:v>6.3478260869565215</c:v>
                </c:pt>
                <c:pt idx="6">
                  <c:v>6.8706896551724137</c:v>
                </c:pt>
                <c:pt idx="7">
                  <c:v>7.254545454545454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706A-4BA6-8190-BBB1C32DC438}"/>
            </c:ext>
          </c:extLst>
        </c:ser>
        <c:dLbls/>
        <c:marker val="1"/>
        <c:axId val="163312000"/>
        <c:axId val="163313536"/>
      </c:lineChart>
      <c:catAx>
        <c:axId val="163312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3313536"/>
        <c:crosses val="autoZero"/>
        <c:auto val="1"/>
        <c:lblAlgn val="ctr"/>
        <c:lblOffset val="100"/>
      </c:catAx>
      <c:valAx>
        <c:axId val="163313536"/>
        <c:scaling>
          <c:orientation val="minMax"/>
          <c:max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331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1565993381262124"/>
          <c:y val="4.0021572310202563E-2"/>
          <c:w val="0.84812561908022377"/>
          <c:h val="0.76293756500332588"/>
        </c:manualLayout>
      </c:layout>
      <c:barChart>
        <c:barDir val="bar"/>
        <c:grouping val="clustered"/>
        <c:ser>
          <c:idx val="0"/>
          <c:order val="0"/>
          <c:tx>
            <c:strRef>
              <c:f>'confronti su esiti'!$B$99:$B$104</c:f>
              <c:strCache>
                <c:ptCount val="6"/>
                <c:pt idx="0">
                  <c:v>Lavorare in modo eccessivo 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'confronti su esiti'!$C$4:$C$11</c:f>
              <c:strCache>
                <c:ptCount val="8"/>
                <c:pt idx="0">
                  <c:v>EP</c:v>
                </c:pt>
                <c:pt idx="1">
                  <c:v>D</c:v>
                </c:pt>
                <c:pt idx="2">
                  <c:v>C</c:v>
                </c:pt>
                <c:pt idx="3">
                  <c:v>RTDa</c:v>
                </c:pt>
                <c:pt idx="4">
                  <c:v>RTDb</c:v>
                </c:pt>
                <c:pt idx="5">
                  <c:v>RU</c:v>
                </c:pt>
                <c:pt idx="6">
                  <c:v>PA</c:v>
                </c:pt>
                <c:pt idx="7">
                  <c:v>PO</c:v>
                </c:pt>
              </c:strCache>
            </c:strRef>
          </c:cat>
          <c:val>
            <c:numRef>
              <c:f>'confronti su esiti'!$E$99:$E$103</c:f>
              <c:numCache>
                <c:formatCode>###0.0000</c:formatCode>
                <c:ptCount val="5"/>
                <c:pt idx="0">
                  <c:v>1.7978723404255319</c:v>
                </c:pt>
                <c:pt idx="1">
                  <c:v>2.1339285714285716</c:v>
                </c:pt>
                <c:pt idx="2">
                  <c:v>1.6223404255319152</c:v>
                </c:pt>
                <c:pt idx="3">
                  <c:v>1.7737068965517242</c:v>
                </c:pt>
                <c:pt idx="4">
                  <c:v>1.955357142857143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5D-4570-AC25-72C936CC74DE}"/>
            </c:ext>
          </c:extLst>
        </c:ser>
        <c:ser>
          <c:idx val="1"/>
          <c:order val="1"/>
          <c:tx>
            <c:strRef>
              <c:f>'confronti su esiti'!$B$105:$B$110</c:f>
              <c:strCache>
                <c:ptCount val="6"/>
                <c:pt idx="0">
                  <c:v>Lavorare in modo compulsivo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'confronti su esiti'!$C$4:$C$11</c:f>
              <c:strCache>
                <c:ptCount val="8"/>
                <c:pt idx="0">
                  <c:v>EP</c:v>
                </c:pt>
                <c:pt idx="1">
                  <c:v>D</c:v>
                </c:pt>
                <c:pt idx="2">
                  <c:v>C</c:v>
                </c:pt>
                <c:pt idx="3">
                  <c:v>RTDa</c:v>
                </c:pt>
                <c:pt idx="4">
                  <c:v>RTDb</c:v>
                </c:pt>
                <c:pt idx="5">
                  <c:v>RU</c:v>
                </c:pt>
                <c:pt idx="6">
                  <c:v>PA</c:v>
                </c:pt>
                <c:pt idx="7">
                  <c:v>PO</c:v>
                </c:pt>
              </c:strCache>
            </c:strRef>
          </c:cat>
          <c:val>
            <c:numRef>
              <c:f>'confronti su esiti'!$E$105:$E$109</c:f>
              <c:numCache>
                <c:formatCode>###0.0000</c:formatCode>
                <c:ptCount val="5"/>
                <c:pt idx="0">
                  <c:v>1.4510638297872345</c:v>
                </c:pt>
                <c:pt idx="1">
                  <c:v>1.4357142857142853</c:v>
                </c:pt>
                <c:pt idx="2">
                  <c:v>1.1829787234042557</c:v>
                </c:pt>
                <c:pt idx="3">
                  <c:v>1.1741379310344826</c:v>
                </c:pt>
                <c:pt idx="4">
                  <c:v>1.2892857142857141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5D-4570-AC25-72C936CC74DE}"/>
            </c:ext>
          </c:extLst>
        </c:ser>
        <c:dLbls/>
        <c:gapWidth val="182"/>
        <c:axId val="164209408"/>
        <c:axId val="164210944"/>
      </c:barChart>
      <c:catAx>
        <c:axId val="1642094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4210944"/>
        <c:crosses val="autoZero"/>
        <c:auto val="1"/>
        <c:lblAlgn val="ctr"/>
        <c:lblOffset val="100"/>
      </c:catAx>
      <c:valAx>
        <c:axId val="164210944"/>
        <c:scaling>
          <c:orientation val="minMax"/>
          <c:max val="3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42094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441354986876618"/>
          <c:w val="0.73394716142133609"/>
          <c:h val="0.1255864501312336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plotArea>
      <c:layout>
        <c:manualLayout>
          <c:layoutTarget val="inner"/>
          <c:xMode val="edge"/>
          <c:yMode val="edge"/>
          <c:x val="7.2817147856517953E-2"/>
          <c:y val="0.13004629629629635"/>
          <c:w val="0.89662729658792661"/>
          <c:h val="0.71959900845727631"/>
        </c:manualLayout>
      </c:layout>
      <c:lineChart>
        <c:grouping val="standard"/>
        <c:ser>
          <c:idx val="0"/>
          <c:order val="0"/>
          <c:tx>
            <c:strRef>
              <c:f>'confronti su esiti'!$B$99:$B$104</c:f>
              <c:strCache>
                <c:ptCount val="6"/>
                <c:pt idx="0">
                  <c:v>Lavorare in modo eccessivo *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B0F0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Pt>
            <c:idx val="1"/>
            <c:marker>
              <c:spPr>
                <a:solidFill>
                  <a:srgbClr val="FF0000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14E9-42D5-94A8-90E83B5F517C}"/>
              </c:ext>
            </c:extLst>
          </c:dPt>
          <c:dPt>
            <c:idx val="2"/>
            <c:marker>
              <c:spPr>
                <a:solidFill>
                  <a:schemeClr val="tx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1-14E9-42D5-94A8-90E83B5F517C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'confronti su esiti'!$C$99:$C$103</c:f>
              <c:strCache>
                <c:ptCount val="5"/>
                <c:pt idx="0">
                  <c:v>RTDa</c:v>
                </c:pt>
                <c:pt idx="1">
                  <c:v>RTDb</c:v>
                </c:pt>
                <c:pt idx="2">
                  <c:v>RU</c:v>
                </c:pt>
                <c:pt idx="3">
                  <c:v>PA</c:v>
                </c:pt>
                <c:pt idx="4">
                  <c:v>PO</c:v>
                </c:pt>
              </c:strCache>
            </c:strRef>
          </c:cat>
          <c:val>
            <c:numRef>
              <c:f>'confronti su esiti'!$E$99:$E$103</c:f>
              <c:numCache>
                <c:formatCode>###0.0000</c:formatCode>
                <c:ptCount val="5"/>
                <c:pt idx="0">
                  <c:v>1.7978723404255319</c:v>
                </c:pt>
                <c:pt idx="1">
                  <c:v>2.1339285714285716</c:v>
                </c:pt>
                <c:pt idx="2">
                  <c:v>1.6223404255319152</c:v>
                </c:pt>
                <c:pt idx="3">
                  <c:v>1.7737068965517242</c:v>
                </c:pt>
                <c:pt idx="4">
                  <c:v>1.955357142857143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14E9-42D5-94A8-90E83B5F517C}"/>
            </c:ext>
          </c:extLst>
        </c:ser>
        <c:dLbls/>
        <c:marker val="1"/>
        <c:axId val="164712448"/>
        <c:axId val="164713984"/>
      </c:lineChart>
      <c:catAx>
        <c:axId val="164712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4713984"/>
        <c:crosses val="autoZero"/>
        <c:auto val="1"/>
        <c:lblAlgn val="ctr"/>
        <c:lblOffset val="100"/>
      </c:catAx>
      <c:valAx>
        <c:axId val="164713984"/>
        <c:scaling>
          <c:orientation val="minMax"/>
          <c:max val="3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471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1102225265320098"/>
          <c:y val="0.10178117048346058"/>
          <c:w val="0.8456559625698965"/>
          <c:h val="0.83324958425998275"/>
        </c:manualLayout>
      </c:layout>
      <c:barChart>
        <c:barDir val="bar"/>
        <c:grouping val="clustered"/>
        <c:ser>
          <c:idx val="0"/>
          <c:order val="0"/>
          <c:tx>
            <c:strRef>
              <c:f>'confronti su esiti'!$B$4:$B$12</c:f>
              <c:strCache>
                <c:ptCount val="9"/>
                <c:pt idx="0">
                  <c:v>Esaurimento Emotivo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('confronti su esiti'!$C$4:$C$11,'confronti su esiti'!$C$13:$C$20)</c:f>
              <c:strCache>
                <c:ptCount val="16"/>
                <c:pt idx="0">
                  <c:v>EP</c:v>
                </c:pt>
                <c:pt idx="1">
                  <c:v>D</c:v>
                </c:pt>
                <c:pt idx="2">
                  <c:v>C</c:v>
                </c:pt>
                <c:pt idx="3">
                  <c:v>RTDa</c:v>
                </c:pt>
                <c:pt idx="4">
                  <c:v>RTDb</c:v>
                </c:pt>
                <c:pt idx="5">
                  <c:v>RU</c:v>
                </c:pt>
                <c:pt idx="6">
                  <c:v>PA</c:v>
                </c:pt>
                <c:pt idx="7">
                  <c:v>PO</c:v>
                </c:pt>
                <c:pt idx="8">
                  <c:v>1 EP</c:v>
                </c:pt>
                <c:pt idx="9">
                  <c:v>2 D</c:v>
                </c:pt>
                <c:pt idx="10">
                  <c:v>3 C</c:v>
                </c:pt>
                <c:pt idx="11">
                  <c:v>11 Ricercatore TDa</c:v>
                </c:pt>
                <c:pt idx="12">
                  <c:v>12 Ricercatore TDb</c:v>
                </c:pt>
                <c:pt idx="13">
                  <c:v>13 Ricercatore a tempo indeterminato</c:v>
                </c:pt>
                <c:pt idx="14">
                  <c:v>14 Professore associato</c:v>
                </c:pt>
                <c:pt idx="15">
                  <c:v>15 Professore ordinario</c:v>
                </c:pt>
              </c:strCache>
            </c:strRef>
          </c:cat>
          <c:val>
            <c:numRef>
              <c:f>'confronti su esiti'!$E$4:$E$11</c:f>
              <c:numCache>
                <c:formatCode>###0.0</c:formatCode>
                <c:ptCount val="8"/>
                <c:pt idx="0">
                  <c:v>2.6296296296296293</c:v>
                </c:pt>
                <c:pt idx="1">
                  <c:v>2.4348623853210993</c:v>
                </c:pt>
                <c:pt idx="2">
                  <c:v>2.5576923076923079</c:v>
                </c:pt>
                <c:pt idx="3">
                  <c:v>2.5043478260869572</c:v>
                </c:pt>
                <c:pt idx="4">
                  <c:v>2.5571428571428574</c:v>
                </c:pt>
                <c:pt idx="5">
                  <c:v>2.2826086956521738</c:v>
                </c:pt>
                <c:pt idx="6">
                  <c:v>2.3860869565217393</c:v>
                </c:pt>
                <c:pt idx="7">
                  <c:v>2.1563636363636367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14-4E86-AC43-A66178A725FA}"/>
            </c:ext>
          </c:extLst>
        </c:ser>
        <c:ser>
          <c:idx val="1"/>
          <c:order val="1"/>
          <c:tx>
            <c:strRef>
              <c:f>'confronti su esiti'!$B$13:$B$21</c:f>
              <c:strCache>
                <c:ptCount val="9"/>
                <c:pt idx="0">
                  <c:v>Cinismo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('confronti su esiti'!$C$4:$C$11,'confronti su esiti'!$C$13:$C$20)</c:f>
              <c:strCache>
                <c:ptCount val="16"/>
                <c:pt idx="0">
                  <c:v>EP</c:v>
                </c:pt>
                <c:pt idx="1">
                  <c:v>D</c:v>
                </c:pt>
                <c:pt idx="2">
                  <c:v>C</c:v>
                </c:pt>
                <c:pt idx="3">
                  <c:v>RTDa</c:v>
                </c:pt>
                <c:pt idx="4">
                  <c:v>RTDb</c:v>
                </c:pt>
                <c:pt idx="5">
                  <c:v>RU</c:v>
                </c:pt>
                <c:pt idx="6">
                  <c:v>PA</c:v>
                </c:pt>
                <c:pt idx="7">
                  <c:v>PO</c:v>
                </c:pt>
                <c:pt idx="8">
                  <c:v>1 EP</c:v>
                </c:pt>
                <c:pt idx="9">
                  <c:v>2 D</c:v>
                </c:pt>
                <c:pt idx="10">
                  <c:v>3 C</c:v>
                </c:pt>
                <c:pt idx="11">
                  <c:v>11 Ricercatore TDa</c:v>
                </c:pt>
                <c:pt idx="12">
                  <c:v>12 Ricercatore TDb</c:v>
                </c:pt>
                <c:pt idx="13">
                  <c:v>13 Ricercatore a tempo indeterminato</c:v>
                </c:pt>
                <c:pt idx="14">
                  <c:v>14 Professore associato</c:v>
                </c:pt>
                <c:pt idx="15">
                  <c:v>15 Professore ordinario</c:v>
                </c:pt>
              </c:strCache>
            </c:strRef>
          </c:cat>
          <c:val>
            <c:numRef>
              <c:f>'confronti su esiti'!$E$13:$E$20</c:f>
              <c:numCache>
                <c:formatCode>###0.0</c:formatCode>
                <c:ptCount val="8"/>
                <c:pt idx="0">
                  <c:v>1.8518518518518521</c:v>
                </c:pt>
                <c:pt idx="1">
                  <c:v>2.0642201834862384</c:v>
                </c:pt>
                <c:pt idx="2">
                  <c:v>2.1653846153846152</c:v>
                </c:pt>
                <c:pt idx="3">
                  <c:v>1.847826086956522</c:v>
                </c:pt>
                <c:pt idx="4">
                  <c:v>1.8785714285714294</c:v>
                </c:pt>
                <c:pt idx="5">
                  <c:v>2.0173913043478255</c:v>
                </c:pt>
                <c:pt idx="6">
                  <c:v>2.0192982456140354</c:v>
                </c:pt>
                <c:pt idx="7">
                  <c:v>1.8072727272727278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14-4E86-AC43-A66178A725FA}"/>
            </c:ext>
          </c:extLst>
        </c:ser>
        <c:ser>
          <c:idx val="2"/>
          <c:order val="2"/>
          <c:tx>
            <c:strRef>
              <c:f>'confronti su esiti'!$B$22:$B$30</c:f>
              <c:strCache>
                <c:ptCount val="9"/>
                <c:pt idx="0">
                  <c:v>Vigore, dedizione*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'confronti su esiti'!$E$22:$E$29</c:f>
              <c:numCache>
                <c:formatCode>###0.0</c:formatCode>
                <c:ptCount val="8"/>
                <c:pt idx="0">
                  <c:v>4.7489711934156391</c:v>
                </c:pt>
                <c:pt idx="1">
                  <c:v>4.1075433231396543</c:v>
                </c:pt>
                <c:pt idx="2">
                  <c:v>3.9537037037037051</c:v>
                </c:pt>
                <c:pt idx="3">
                  <c:v>5.0048309178743962</c:v>
                </c:pt>
                <c:pt idx="4">
                  <c:v>4.904761904761906</c:v>
                </c:pt>
                <c:pt idx="5">
                  <c:v>4.5217391304347823</c:v>
                </c:pt>
                <c:pt idx="6">
                  <c:v>4.5516569200779715</c:v>
                </c:pt>
                <c:pt idx="7">
                  <c:v>4.765656565656565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14-4E86-AC43-A66178A725FA}"/>
            </c:ext>
          </c:extLst>
        </c:ser>
        <c:dLbls/>
        <c:gapWidth val="182"/>
        <c:axId val="160385664"/>
        <c:axId val="160412032"/>
      </c:barChart>
      <c:catAx>
        <c:axId val="1603856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0412032"/>
        <c:crosses val="autoZero"/>
        <c:auto val="1"/>
        <c:lblAlgn val="ctr"/>
        <c:lblOffset val="100"/>
      </c:catAx>
      <c:valAx>
        <c:axId val="1604120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0385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170603674540685E-2"/>
          <c:y val="1.5389393119753189E-2"/>
          <c:w val="0.95725281296359721"/>
          <c:h val="0.1049940012299098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plotArea>
      <c:layout>
        <c:manualLayout>
          <c:layoutTarget val="inner"/>
          <c:xMode val="edge"/>
          <c:yMode val="edge"/>
          <c:x val="6.7261592300962375E-2"/>
          <c:y val="0.1254166666666667"/>
          <c:w val="0.89662729658792661"/>
          <c:h val="0.72422863808690585"/>
        </c:manualLayout>
      </c:layout>
      <c:lineChart>
        <c:grouping val="standard"/>
        <c:ser>
          <c:idx val="0"/>
          <c:order val="0"/>
          <c:tx>
            <c:strRef>
              <c:f>'confronti su esiti'!$B$22:$B$30</c:f>
              <c:strCache>
                <c:ptCount val="9"/>
                <c:pt idx="0">
                  <c:v>Vigore, dedizione*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rgbClr val="92D050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92D050"/>
                </a:solidFill>
                <a:ln w="9525">
                  <a:solidFill>
                    <a:srgbClr val="92D050"/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D9E8-4559-932E-33E77CD2DF8A}"/>
              </c:ext>
            </c:extLst>
          </c:dPt>
          <c:dPt>
            <c:idx val="1"/>
            <c:marker>
              <c:spPr>
                <a:solidFill>
                  <a:schemeClr val="tx1"/>
                </a:solidFill>
                <a:ln w="9525">
                  <a:solidFill>
                    <a:srgbClr val="92D050"/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1-D9E8-4559-932E-33E77CD2DF8A}"/>
              </c:ext>
            </c:extLst>
          </c:dPt>
          <c:dPt>
            <c:idx val="2"/>
            <c:marker>
              <c:spPr>
                <a:solidFill>
                  <a:schemeClr val="tx1"/>
                </a:solidFill>
                <a:ln w="9525">
                  <a:solidFill>
                    <a:srgbClr val="92D050"/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2-D9E8-4559-932E-33E77CD2DF8A}"/>
              </c:ext>
            </c:extLst>
          </c:dPt>
          <c:dPt>
            <c:idx val="5"/>
            <c:marker>
              <c:spPr>
                <a:solidFill>
                  <a:srgbClr val="92D050"/>
                </a:solidFill>
                <a:ln w="9525">
                  <a:solidFill>
                    <a:srgbClr val="92D050"/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3-D9E8-4559-932E-33E77CD2DF8A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'confronti su esiti'!$C$4:$C$11</c:f>
              <c:strCache>
                <c:ptCount val="8"/>
                <c:pt idx="0">
                  <c:v>EP</c:v>
                </c:pt>
                <c:pt idx="1">
                  <c:v>D</c:v>
                </c:pt>
                <c:pt idx="2">
                  <c:v>C</c:v>
                </c:pt>
                <c:pt idx="3">
                  <c:v>RTDa</c:v>
                </c:pt>
                <c:pt idx="4">
                  <c:v>RTDb</c:v>
                </c:pt>
                <c:pt idx="5">
                  <c:v>RU</c:v>
                </c:pt>
                <c:pt idx="6">
                  <c:v>PA</c:v>
                </c:pt>
                <c:pt idx="7">
                  <c:v>PO</c:v>
                </c:pt>
              </c:strCache>
            </c:strRef>
          </c:cat>
          <c:val>
            <c:numRef>
              <c:f>'confronti su esiti'!$E$22:$E$29</c:f>
              <c:numCache>
                <c:formatCode>###0.0</c:formatCode>
                <c:ptCount val="8"/>
                <c:pt idx="0">
                  <c:v>4.7489711934156391</c:v>
                </c:pt>
                <c:pt idx="1">
                  <c:v>4.1075433231396543</c:v>
                </c:pt>
                <c:pt idx="2">
                  <c:v>3.9537037037037051</c:v>
                </c:pt>
                <c:pt idx="3">
                  <c:v>5.0048309178743962</c:v>
                </c:pt>
                <c:pt idx="4">
                  <c:v>4.904761904761906</c:v>
                </c:pt>
                <c:pt idx="5">
                  <c:v>4.5217391304347823</c:v>
                </c:pt>
                <c:pt idx="6">
                  <c:v>4.5516569200779715</c:v>
                </c:pt>
                <c:pt idx="7">
                  <c:v>4.765656565656565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D9E8-4559-932E-33E77CD2DF8A}"/>
            </c:ext>
          </c:extLst>
        </c:ser>
        <c:dLbls/>
        <c:marker val="1"/>
        <c:axId val="116969472"/>
        <c:axId val="116971008"/>
      </c:lineChart>
      <c:catAx>
        <c:axId val="1169694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971008"/>
        <c:crosses val="autoZero"/>
        <c:auto val="1"/>
        <c:lblAlgn val="ctr"/>
        <c:lblOffset val="100"/>
      </c:catAx>
      <c:valAx>
        <c:axId val="1169710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96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0406573091407058"/>
          <c:y val="9.3386127855357229E-2"/>
          <c:w val="0.85517489444254269"/>
          <c:h val="0.85471832414644466"/>
        </c:manualLayout>
      </c:layout>
      <c:barChart>
        <c:barDir val="bar"/>
        <c:grouping val="clustered"/>
        <c:ser>
          <c:idx val="0"/>
          <c:order val="0"/>
          <c:tx>
            <c:strRef>
              <c:f>'confronti su esiti'!$B$31:$B$39</c:f>
              <c:strCache>
                <c:ptCount val="9"/>
                <c:pt idx="0">
                  <c:v>Stress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'confronti su esiti'!$C$4:$C$11</c:f>
              <c:strCache>
                <c:ptCount val="8"/>
                <c:pt idx="0">
                  <c:v>EP</c:v>
                </c:pt>
                <c:pt idx="1">
                  <c:v>D</c:v>
                </c:pt>
                <c:pt idx="2">
                  <c:v>C</c:v>
                </c:pt>
                <c:pt idx="3">
                  <c:v>RTDa</c:v>
                </c:pt>
                <c:pt idx="4">
                  <c:v>RTDb</c:v>
                </c:pt>
                <c:pt idx="5">
                  <c:v>RU</c:v>
                </c:pt>
                <c:pt idx="6">
                  <c:v>PA</c:v>
                </c:pt>
                <c:pt idx="7">
                  <c:v>PO</c:v>
                </c:pt>
              </c:strCache>
            </c:strRef>
          </c:cat>
          <c:val>
            <c:numRef>
              <c:f>'confronti su esiti'!$E$31:$E$38</c:f>
              <c:numCache>
                <c:formatCode>###0.0</c:formatCode>
                <c:ptCount val="8"/>
                <c:pt idx="0">
                  <c:v>0.62962962962962976</c:v>
                </c:pt>
                <c:pt idx="1">
                  <c:v>0.72673656618610749</c:v>
                </c:pt>
                <c:pt idx="2">
                  <c:v>0.65842490842490864</c:v>
                </c:pt>
                <c:pt idx="3">
                  <c:v>0.69565217391304357</c:v>
                </c:pt>
                <c:pt idx="4">
                  <c:v>0.76020408163265307</c:v>
                </c:pt>
                <c:pt idx="5">
                  <c:v>0.7142857142857143</c:v>
                </c:pt>
                <c:pt idx="6">
                  <c:v>0.62030075187969935</c:v>
                </c:pt>
                <c:pt idx="7">
                  <c:v>0.70129870129870153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A1-43A4-8C98-DC4612C56C75}"/>
            </c:ext>
          </c:extLst>
        </c:ser>
        <c:ser>
          <c:idx val="1"/>
          <c:order val="1"/>
          <c:tx>
            <c:strRef>
              <c:f>'confronti su esiti'!$B$40:$B$48</c:f>
              <c:strCache>
                <c:ptCount val="9"/>
                <c:pt idx="0">
                  <c:v>Conflitto lavoro-vita privata*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'confronti su esiti'!$C$4:$C$11</c:f>
              <c:strCache>
                <c:ptCount val="8"/>
                <c:pt idx="0">
                  <c:v>EP</c:v>
                </c:pt>
                <c:pt idx="1">
                  <c:v>D</c:v>
                </c:pt>
                <c:pt idx="2">
                  <c:v>C</c:v>
                </c:pt>
                <c:pt idx="3">
                  <c:v>RTDa</c:v>
                </c:pt>
                <c:pt idx="4">
                  <c:v>RTDb</c:v>
                </c:pt>
                <c:pt idx="5">
                  <c:v>RU</c:v>
                </c:pt>
                <c:pt idx="6">
                  <c:v>PA</c:v>
                </c:pt>
                <c:pt idx="7">
                  <c:v>PO</c:v>
                </c:pt>
              </c:strCache>
            </c:strRef>
          </c:cat>
          <c:val>
            <c:numRef>
              <c:f>'confronti su esiti'!$E$40:$E$47</c:f>
              <c:numCache>
                <c:formatCode>###0.0</c:formatCode>
                <c:ptCount val="8"/>
                <c:pt idx="0">
                  <c:v>1.2222222222222221</c:v>
                </c:pt>
                <c:pt idx="1">
                  <c:v>0.82385321100917452</c:v>
                </c:pt>
                <c:pt idx="2">
                  <c:v>0.83076923076923115</c:v>
                </c:pt>
                <c:pt idx="3">
                  <c:v>1.2434782608695654</c:v>
                </c:pt>
                <c:pt idx="4">
                  <c:v>1.5214285714285711</c:v>
                </c:pt>
                <c:pt idx="5">
                  <c:v>1.2391304347826086</c:v>
                </c:pt>
                <c:pt idx="6">
                  <c:v>1.2500000000000004</c:v>
                </c:pt>
                <c:pt idx="7">
                  <c:v>1.3163636363636364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A1-43A4-8C98-DC4612C56C75}"/>
            </c:ext>
          </c:extLst>
        </c:ser>
        <c:ser>
          <c:idx val="2"/>
          <c:order val="2"/>
          <c:tx>
            <c:strRef>
              <c:f>'confronti su esiti'!$B$49:$B$57</c:f>
              <c:strCache>
                <c:ptCount val="9"/>
                <c:pt idx="0">
                  <c:v>Necessità di recupero*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'confronti su esiti'!$C$4:$C$11</c:f>
              <c:strCache>
                <c:ptCount val="8"/>
                <c:pt idx="0">
                  <c:v>EP</c:v>
                </c:pt>
                <c:pt idx="1">
                  <c:v>D</c:v>
                </c:pt>
                <c:pt idx="2">
                  <c:v>C</c:v>
                </c:pt>
                <c:pt idx="3">
                  <c:v>RTDa</c:v>
                </c:pt>
                <c:pt idx="4">
                  <c:v>RTDb</c:v>
                </c:pt>
                <c:pt idx="5">
                  <c:v>RU</c:v>
                </c:pt>
                <c:pt idx="6">
                  <c:v>PA</c:v>
                </c:pt>
                <c:pt idx="7">
                  <c:v>PO</c:v>
                </c:pt>
              </c:strCache>
            </c:strRef>
          </c:cat>
          <c:val>
            <c:numRef>
              <c:f>'confronti su esiti'!$E$49:$E$56</c:f>
              <c:numCache>
                <c:formatCode>###0.0</c:formatCode>
                <c:ptCount val="8"/>
                <c:pt idx="0">
                  <c:v>1.0740740740740742</c:v>
                </c:pt>
                <c:pt idx="1">
                  <c:v>0.9913990825688076</c:v>
                </c:pt>
                <c:pt idx="2">
                  <c:v>0.9599358974358978</c:v>
                </c:pt>
                <c:pt idx="3">
                  <c:v>1.0788043478260867</c:v>
                </c:pt>
                <c:pt idx="4">
                  <c:v>1.3973214285714286</c:v>
                </c:pt>
                <c:pt idx="5">
                  <c:v>1.1576086956521736</c:v>
                </c:pt>
                <c:pt idx="6">
                  <c:v>1.197198275862069</c:v>
                </c:pt>
                <c:pt idx="7">
                  <c:v>1.1295454545454546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0A1-43A4-8C98-DC4612C56C75}"/>
            </c:ext>
          </c:extLst>
        </c:ser>
        <c:dLbls/>
        <c:gapWidth val="182"/>
        <c:axId val="153867776"/>
        <c:axId val="153869312"/>
      </c:barChart>
      <c:catAx>
        <c:axId val="15386777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3869312"/>
        <c:crosses val="autoZero"/>
        <c:auto val="1"/>
        <c:lblAlgn val="ctr"/>
        <c:lblOffset val="100"/>
      </c:catAx>
      <c:valAx>
        <c:axId val="153869312"/>
        <c:scaling>
          <c:orientation val="minMax"/>
          <c:max val="3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38677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5.474196317981227E-3"/>
          <c:w val="1"/>
          <c:h val="0.107080323094222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plotArea>
      <c:layout>
        <c:manualLayout>
          <c:layoutTarget val="inner"/>
          <c:xMode val="edge"/>
          <c:yMode val="edge"/>
          <c:x val="7.2817147856517953E-2"/>
          <c:y val="0.13004629629629635"/>
          <c:w val="0.89662729658792661"/>
          <c:h val="0.71959900845727631"/>
        </c:manualLayout>
      </c:layout>
      <c:lineChart>
        <c:grouping val="standard"/>
        <c:ser>
          <c:idx val="0"/>
          <c:order val="0"/>
          <c:tx>
            <c:strRef>
              <c:f>'confronti su esiti'!$B$49:$B$57</c:f>
              <c:strCache>
                <c:ptCount val="9"/>
                <c:pt idx="0">
                  <c:v>Necessità di recupero*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tx1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C333-4F21-8C1A-5E32953B4501}"/>
              </c:ext>
            </c:extLst>
          </c:dPt>
          <c:dPt>
            <c:idx val="2"/>
            <c:marker>
              <c:spPr>
                <a:solidFill>
                  <a:schemeClr val="tx1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1-C333-4F21-8C1A-5E32953B4501}"/>
              </c:ext>
            </c:extLst>
          </c:dPt>
          <c:dPt>
            <c:idx val="4"/>
            <c:marker>
              <c:spPr>
                <a:solidFill>
                  <a:srgbClr val="FF0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2-C333-4F21-8C1A-5E32953B450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'confronti su esiti'!$C$4:$C$11</c:f>
              <c:strCache>
                <c:ptCount val="8"/>
                <c:pt idx="0">
                  <c:v>EP</c:v>
                </c:pt>
                <c:pt idx="1">
                  <c:v>D</c:v>
                </c:pt>
                <c:pt idx="2">
                  <c:v>C</c:v>
                </c:pt>
                <c:pt idx="3">
                  <c:v>RTDa</c:v>
                </c:pt>
                <c:pt idx="4">
                  <c:v>RTDb</c:v>
                </c:pt>
                <c:pt idx="5">
                  <c:v>RU</c:v>
                </c:pt>
                <c:pt idx="6">
                  <c:v>PA</c:v>
                </c:pt>
                <c:pt idx="7">
                  <c:v>PO</c:v>
                </c:pt>
              </c:strCache>
            </c:strRef>
          </c:cat>
          <c:val>
            <c:numRef>
              <c:f>'confronti su esiti'!$E$49:$E$56</c:f>
              <c:numCache>
                <c:formatCode>###0.0</c:formatCode>
                <c:ptCount val="8"/>
                <c:pt idx="0">
                  <c:v>1.0740740740740742</c:v>
                </c:pt>
                <c:pt idx="1">
                  <c:v>0.9913990825688076</c:v>
                </c:pt>
                <c:pt idx="2">
                  <c:v>0.9599358974358978</c:v>
                </c:pt>
                <c:pt idx="3">
                  <c:v>1.0788043478260867</c:v>
                </c:pt>
                <c:pt idx="4">
                  <c:v>1.3973214285714286</c:v>
                </c:pt>
                <c:pt idx="5">
                  <c:v>1.1576086956521736</c:v>
                </c:pt>
                <c:pt idx="6">
                  <c:v>1.197198275862069</c:v>
                </c:pt>
                <c:pt idx="7">
                  <c:v>1.1295454545454546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C333-4F21-8C1A-5E32953B4501}"/>
            </c:ext>
          </c:extLst>
        </c:ser>
        <c:dLbls/>
        <c:marker val="1"/>
        <c:axId val="160994816"/>
        <c:axId val="160996352"/>
      </c:lineChart>
      <c:catAx>
        <c:axId val="1609948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0996352"/>
        <c:crosses val="autoZero"/>
        <c:auto val="1"/>
        <c:lblAlgn val="ctr"/>
        <c:lblOffset val="100"/>
      </c:catAx>
      <c:valAx>
        <c:axId val="160996352"/>
        <c:scaling>
          <c:orientation val="minMax"/>
          <c:max val="3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099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plotArea>
      <c:layout>
        <c:manualLayout>
          <c:layoutTarget val="inner"/>
          <c:xMode val="edge"/>
          <c:yMode val="edge"/>
          <c:x val="7.2817147856517953E-2"/>
          <c:y val="0.13004629629629635"/>
          <c:w val="0.89662729658792661"/>
          <c:h val="0.71959900845727631"/>
        </c:manualLayout>
      </c:layout>
      <c:lineChart>
        <c:grouping val="standard"/>
        <c:ser>
          <c:idx val="0"/>
          <c:order val="0"/>
          <c:tx>
            <c:strRef>
              <c:f>'confronti su esiti'!$B$40:$B$48</c:f>
              <c:strCache>
                <c:ptCount val="9"/>
                <c:pt idx="0">
                  <c:v>Conflitto lavoro-vita privata*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tx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F950-4BEA-8D1F-D156EE5F08DD}"/>
              </c:ext>
            </c:extLst>
          </c:dPt>
          <c:dPt>
            <c:idx val="2"/>
            <c:marker>
              <c:spPr>
                <a:solidFill>
                  <a:schemeClr val="tx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1-F950-4BEA-8D1F-D156EE5F08DD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'confronti su esiti'!$C$4:$C$11</c:f>
              <c:strCache>
                <c:ptCount val="8"/>
                <c:pt idx="0">
                  <c:v>EP</c:v>
                </c:pt>
                <c:pt idx="1">
                  <c:v>D</c:v>
                </c:pt>
                <c:pt idx="2">
                  <c:v>C</c:v>
                </c:pt>
                <c:pt idx="3">
                  <c:v>RTDa</c:v>
                </c:pt>
                <c:pt idx="4">
                  <c:v>RTDb</c:v>
                </c:pt>
                <c:pt idx="5">
                  <c:v>RU</c:v>
                </c:pt>
                <c:pt idx="6">
                  <c:v>PA</c:v>
                </c:pt>
                <c:pt idx="7">
                  <c:v>PO</c:v>
                </c:pt>
              </c:strCache>
            </c:strRef>
          </c:cat>
          <c:val>
            <c:numRef>
              <c:f>'confronti su esiti'!$E$40:$E$47</c:f>
              <c:numCache>
                <c:formatCode>###0.0</c:formatCode>
                <c:ptCount val="8"/>
                <c:pt idx="0">
                  <c:v>1.2222222222222221</c:v>
                </c:pt>
                <c:pt idx="1">
                  <c:v>0.82385321100917452</c:v>
                </c:pt>
                <c:pt idx="2">
                  <c:v>0.83076923076923115</c:v>
                </c:pt>
                <c:pt idx="3">
                  <c:v>1.2434782608695654</c:v>
                </c:pt>
                <c:pt idx="4">
                  <c:v>1.5214285714285711</c:v>
                </c:pt>
                <c:pt idx="5">
                  <c:v>1.2391304347826086</c:v>
                </c:pt>
                <c:pt idx="6">
                  <c:v>1.2500000000000004</c:v>
                </c:pt>
                <c:pt idx="7">
                  <c:v>1.3163636363636364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F950-4BEA-8D1F-D156EE5F08DD}"/>
            </c:ext>
          </c:extLst>
        </c:ser>
        <c:dLbls/>
        <c:marker val="1"/>
        <c:axId val="161379072"/>
        <c:axId val="161380608"/>
      </c:lineChart>
      <c:catAx>
        <c:axId val="1613790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380608"/>
        <c:crosses val="autoZero"/>
        <c:auto val="1"/>
        <c:lblAlgn val="ctr"/>
        <c:lblOffset val="100"/>
      </c:catAx>
      <c:valAx>
        <c:axId val="161380608"/>
        <c:scaling>
          <c:orientation val="minMax"/>
          <c:max val="3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37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1565993381262124"/>
          <c:y val="0.13802563467241172"/>
          <c:w val="0.8342125756019626"/>
          <c:h val="0.81011015204370462"/>
        </c:manualLayout>
      </c:layout>
      <c:barChart>
        <c:barDir val="bar"/>
        <c:grouping val="clustered"/>
        <c:ser>
          <c:idx val="0"/>
          <c:order val="0"/>
          <c:tx>
            <c:strRef>
              <c:f>'confronti su esiti'!$B$58:$B$66</c:f>
              <c:strCache>
                <c:ptCount val="9"/>
                <c:pt idx="0">
                  <c:v>Soddisfazione vita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'confronti su esiti'!$C$4:$C$11</c:f>
              <c:strCache>
                <c:ptCount val="8"/>
                <c:pt idx="0">
                  <c:v>EP</c:v>
                </c:pt>
                <c:pt idx="1">
                  <c:v>D</c:v>
                </c:pt>
                <c:pt idx="2">
                  <c:v>C</c:v>
                </c:pt>
                <c:pt idx="3">
                  <c:v>RTDa</c:v>
                </c:pt>
                <c:pt idx="4">
                  <c:v>RTDb</c:v>
                </c:pt>
                <c:pt idx="5">
                  <c:v>RU</c:v>
                </c:pt>
                <c:pt idx="6">
                  <c:v>PA</c:v>
                </c:pt>
                <c:pt idx="7">
                  <c:v>PO</c:v>
                </c:pt>
              </c:strCache>
            </c:strRef>
          </c:cat>
          <c:val>
            <c:numRef>
              <c:f>'confronti su esiti'!$E$58:$E$65</c:f>
              <c:numCache>
                <c:formatCode>###0.0</c:formatCode>
                <c:ptCount val="8"/>
                <c:pt idx="0">
                  <c:v>7.8518518518518512</c:v>
                </c:pt>
                <c:pt idx="1">
                  <c:v>7.0779816513761462</c:v>
                </c:pt>
                <c:pt idx="2">
                  <c:v>7.1987179487179471</c:v>
                </c:pt>
                <c:pt idx="3">
                  <c:v>7.5</c:v>
                </c:pt>
                <c:pt idx="4">
                  <c:v>7.25</c:v>
                </c:pt>
                <c:pt idx="5">
                  <c:v>6.8695652173913047</c:v>
                </c:pt>
                <c:pt idx="6">
                  <c:v>7.5344827586206895</c:v>
                </c:pt>
                <c:pt idx="7">
                  <c:v>7.290909090909091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F0-47AB-88F2-D9B17F6AAFB1}"/>
            </c:ext>
          </c:extLst>
        </c:ser>
        <c:ser>
          <c:idx val="1"/>
          <c:order val="1"/>
          <c:tx>
            <c:strRef>
              <c:f>'confronti su esiti'!$B$67:$B$75</c:f>
              <c:strCache>
                <c:ptCount val="9"/>
                <c:pt idx="0">
                  <c:v>Soddisfazione lavoro*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'confronti su esiti'!$C$4:$C$11</c:f>
              <c:strCache>
                <c:ptCount val="8"/>
                <c:pt idx="0">
                  <c:v>EP</c:v>
                </c:pt>
                <c:pt idx="1">
                  <c:v>D</c:v>
                </c:pt>
                <c:pt idx="2">
                  <c:v>C</c:v>
                </c:pt>
                <c:pt idx="3">
                  <c:v>RTDa</c:v>
                </c:pt>
                <c:pt idx="4">
                  <c:v>RTDb</c:v>
                </c:pt>
                <c:pt idx="5">
                  <c:v>RU</c:v>
                </c:pt>
                <c:pt idx="6">
                  <c:v>PA</c:v>
                </c:pt>
                <c:pt idx="7">
                  <c:v>PO</c:v>
                </c:pt>
              </c:strCache>
            </c:strRef>
          </c:cat>
          <c:val>
            <c:numRef>
              <c:f>'confronti su esiti'!$E$67:$E$74</c:f>
              <c:numCache>
                <c:formatCode>###0.0</c:formatCode>
                <c:ptCount val="8"/>
                <c:pt idx="0">
                  <c:v>6.4074074074074066</c:v>
                </c:pt>
                <c:pt idx="1">
                  <c:v>6.0963302752293576</c:v>
                </c:pt>
                <c:pt idx="2">
                  <c:v>5.7692307692307692</c:v>
                </c:pt>
                <c:pt idx="3">
                  <c:v>7.5434782608695654</c:v>
                </c:pt>
                <c:pt idx="4">
                  <c:v>7.5714285714285712</c:v>
                </c:pt>
                <c:pt idx="5">
                  <c:v>6.3478260869565215</c:v>
                </c:pt>
                <c:pt idx="6">
                  <c:v>6.8706896551724137</c:v>
                </c:pt>
                <c:pt idx="7">
                  <c:v>7.254545454545454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F0-47AB-88F2-D9B17F6AAFB1}"/>
            </c:ext>
          </c:extLst>
        </c:ser>
        <c:dLbls/>
        <c:gapWidth val="182"/>
        <c:axId val="162341632"/>
        <c:axId val="162343168"/>
      </c:barChart>
      <c:catAx>
        <c:axId val="1623416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343168"/>
        <c:crosses val="autoZero"/>
        <c:auto val="1"/>
        <c:lblAlgn val="ctr"/>
        <c:lblOffset val="100"/>
      </c:catAx>
      <c:valAx>
        <c:axId val="162343168"/>
        <c:scaling>
          <c:orientation val="minMax"/>
          <c:max val="1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3416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"/>
          <c:y val="1.9639250596329028E-2"/>
          <c:w val="0.99133757845486692"/>
          <c:h val="0.1205679120873078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1565993381262124"/>
          <c:y val="0.12885993883911473"/>
          <c:w val="0.8447866636325968"/>
          <c:h val="0.77291360968004275"/>
        </c:manualLayout>
      </c:layout>
      <c:barChart>
        <c:barDir val="bar"/>
        <c:grouping val="clustered"/>
        <c:ser>
          <c:idx val="2"/>
          <c:order val="0"/>
          <c:tx>
            <c:strRef>
              <c:f>'confronti su esiti'!$B$76:$B$84</c:f>
              <c:strCache>
                <c:ptCount val="9"/>
                <c:pt idx="0">
                  <c:v>Benessere psicologico vita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'confronti su esiti'!$C$4:$C$11</c:f>
              <c:strCache>
                <c:ptCount val="8"/>
                <c:pt idx="0">
                  <c:v>EP</c:v>
                </c:pt>
                <c:pt idx="1">
                  <c:v>D</c:v>
                </c:pt>
                <c:pt idx="2">
                  <c:v>C</c:v>
                </c:pt>
                <c:pt idx="3">
                  <c:v>RTDa</c:v>
                </c:pt>
                <c:pt idx="4">
                  <c:v>RTDb</c:v>
                </c:pt>
                <c:pt idx="5">
                  <c:v>RU</c:v>
                </c:pt>
                <c:pt idx="6">
                  <c:v>PA</c:v>
                </c:pt>
                <c:pt idx="7">
                  <c:v>PO</c:v>
                </c:pt>
              </c:strCache>
            </c:strRef>
          </c:cat>
          <c:val>
            <c:numRef>
              <c:f>'confronti su esiti'!$E$76:$E$83</c:f>
              <c:numCache>
                <c:formatCode>###0.0</c:formatCode>
                <c:ptCount val="8"/>
                <c:pt idx="0">
                  <c:v>8.1111111111111072</c:v>
                </c:pt>
                <c:pt idx="1">
                  <c:v>7.4403669724770651</c:v>
                </c:pt>
                <c:pt idx="2">
                  <c:v>7.5769230769230775</c:v>
                </c:pt>
                <c:pt idx="3">
                  <c:v>7.7391304347826093</c:v>
                </c:pt>
                <c:pt idx="4">
                  <c:v>7.7857142857142865</c:v>
                </c:pt>
                <c:pt idx="5">
                  <c:v>7.7173913043478271</c:v>
                </c:pt>
                <c:pt idx="6">
                  <c:v>7.7543859649122799</c:v>
                </c:pt>
                <c:pt idx="7">
                  <c:v>7.4363636363636392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57-4842-9D90-DAC5BD17C48E}"/>
            </c:ext>
          </c:extLst>
        </c:ser>
        <c:ser>
          <c:idx val="3"/>
          <c:order val="1"/>
          <c:tx>
            <c:strRef>
              <c:f>'confronti su esiti'!$B$85:$B$93</c:f>
              <c:strCache>
                <c:ptCount val="9"/>
                <c:pt idx="0">
                  <c:v>Benessere psicologico lavoro*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'confronti su esiti'!$C$4:$C$11</c:f>
              <c:strCache>
                <c:ptCount val="8"/>
                <c:pt idx="0">
                  <c:v>EP</c:v>
                </c:pt>
                <c:pt idx="1">
                  <c:v>D</c:v>
                </c:pt>
                <c:pt idx="2">
                  <c:v>C</c:v>
                </c:pt>
                <c:pt idx="3">
                  <c:v>RTDa</c:v>
                </c:pt>
                <c:pt idx="4">
                  <c:v>RTDb</c:v>
                </c:pt>
                <c:pt idx="5">
                  <c:v>RU</c:v>
                </c:pt>
                <c:pt idx="6">
                  <c:v>PA</c:v>
                </c:pt>
                <c:pt idx="7">
                  <c:v>PO</c:v>
                </c:pt>
              </c:strCache>
            </c:strRef>
          </c:cat>
          <c:val>
            <c:numRef>
              <c:f>'confronti su esiti'!$E$85:$E$92</c:f>
              <c:numCache>
                <c:formatCode>###0.0</c:formatCode>
                <c:ptCount val="8"/>
                <c:pt idx="0">
                  <c:v>6.4074074074074066</c:v>
                </c:pt>
                <c:pt idx="1">
                  <c:v>6.3577981651376154</c:v>
                </c:pt>
                <c:pt idx="2">
                  <c:v>6.2948717948717956</c:v>
                </c:pt>
                <c:pt idx="3">
                  <c:v>7.4565217391304355</c:v>
                </c:pt>
                <c:pt idx="4">
                  <c:v>7.2142857142857135</c:v>
                </c:pt>
                <c:pt idx="5">
                  <c:v>6.5869565217391308</c:v>
                </c:pt>
                <c:pt idx="6">
                  <c:v>6.9561403508771926</c:v>
                </c:pt>
                <c:pt idx="7">
                  <c:v>7.5272727272727273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57-4842-9D90-DAC5BD17C48E}"/>
            </c:ext>
          </c:extLst>
        </c:ser>
        <c:dLbls/>
        <c:gapWidth val="182"/>
        <c:axId val="162210176"/>
        <c:axId val="162211712"/>
      </c:barChart>
      <c:catAx>
        <c:axId val="16221017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211712"/>
        <c:crosses val="autoZero"/>
        <c:auto val="1"/>
        <c:lblAlgn val="ctr"/>
        <c:lblOffset val="100"/>
      </c:catAx>
      <c:valAx>
        <c:axId val="162211712"/>
        <c:scaling>
          <c:orientation val="minMax"/>
          <c:max val="1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2101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1.9639250596329028E-2"/>
          <c:w val="0.99133757845486692"/>
          <c:h val="0.1162103424044621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plotArea>
      <c:layout>
        <c:manualLayout>
          <c:layoutTarget val="inner"/>
          <c:xMode val="edge"/>
          <c:yMode val="edge"/>
          <c:x val="7.2817147856517953E-2"/>
          <c:y val="0.13004629629629635"/>
          <c:w val="0.89662729658792661"/>
          <c:h val="0.71959900845727631"/>
        </c:manualLayout>
      </c:layout>
      <c:lineChart>
        <c:grouping val="standard"/>
        <c:ser>
          <c:idx val="0"/>
          <c:order val="0"/>
          <c:tx>
            <c:strRef>
              <c:f>'confronti su esiti'!$B$85:$B$93</c:f>
              <c:strCache>
                <c:ptCount val="9"/>
                <c:pt idx="0">
                  <c:v>Benessere psicologico lavoro*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tx1"/>
                </a:soli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1DA7-4657-9127-38DAE692FA89}"/>
              </c:ext>
            </c:extLst>
          </c:dPt>
          <c:dPt>
            <c:idx val="2"/>
            <c:marker>
              <c:spPr>
                <a:solidFill>
                  <a:schemeClr val="tx1"/>
                </a:soli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1-1DA7-4657-9127-38DAE692FA89}"/>
              </c:ext>
            </c:extLst>
          </c:dPt>
          <c:dPt>
            <c:idx val="3"/>
            <c:marker>
              <c:spPr>
                <a:solidFill>
                  <a:srgbClr val="FF0000"/>
                </a:soli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2-1DA7-4657-9127-38DAE692FA89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3-1DA7-4657-9127-38DAE692FA89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'confronti su esiti'!$C$4:$C$11</c:f>
              <c:strCache>
                <c:ptCount val="8"/>
                <c:pt idx="0">
                  <c:v>EP</c:v>
                </c:pt>
                <c:pt idx="1">
                  <c:v>D</c:v>
                </c:pt>
                <c:pt idx="2">
                  <c:v>C</c:v>
                </c:pt>
                <c:pt idx="3">
                  <c:v>RTDa</c:v>
                </c:pt>
                <c:pt idx="4">
                  <c:v>RTDb</c:v>
                </c:pt>
                <c:pt idx="5">
                  <c:v>RU</c:v>
                </c:pt>
                <c:pt idx="6">
                  <c:v>PA</c:v>
                </c:pt>
                <c:pt idx="7">
                  <c:v>PO</c:v>
                </c:pt>
              </c:strCache>
            </c:strRef>
          </c:cat>
          <c:val>
            <c:numRef>
              <c:f>'confronti su esiti'!$E$85:$E$92</c:f>
              <c:numCache>
                <c:formatCode>###0.0</c:formatCode>
                <c:ptCount val="8"/>
                <c:pt idx="0">
                  <c:v>6.4074074074074066</c:v>
                </c:pt>
                <c:pt idx="1">
                  <c:v>6.3577981651376154</c:v>
                </c:pt>
                <c:pt idx="2">
                  <c:v>6.2948717948717956</c:v>
                </c:pt>
                <c:pt idx="3">
                  <c:v>7.4565217391304355</c:v>
                </c:pt>
                <c:pt idx="4">
                  <c:v>7.2142857142857135</c:v>
                </c:pt>
                <c:pt idx="5">
                  <c:v>6.5869565217391308</c:v>
                </c:pt>
                <c:pt idx="6">
                  <c:v>6.9561403508771926</c:v>
                </c:pt>
                <c:pt idx="7">
                  <c:v>7.5272727272727273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1DA7-4657-9127-38DAE692FA89}"/>
            </c:ext>
          </c:extLst>
        </c:ser>
        <c:dLbls/>
        <c:marker val="1"/>
        <c:axId val="162829440"/>
        <c:axId val="162830976"/>
      </c:lineChart>
      <c:catAx>
        <c:axId val="1628294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830976"/>
        <c:crosses val="autoZero"/>
        <c:auto val="1"/>
        <c:lblAlgn val="ctr"/>
        <c:lblOffset val="100"/>
      </c:catAx>
      <c:valAx>
        <c:axId val="162830976"/>
        <c:scaling>
          <c:orientation val="minMax"/>
          <c:max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82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C37EB-66C8-4DBA-8AA9-C868E7D7306B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C9F0B32-EC25-48FB-8CA0-6EBA3DD11B17}">
      <dgm:prSet phldrT="[Testo]"/>
      <dgm:spPr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it-IT" b="1" dirty="0" smtClean="0">
              <a:solidFill>
                <a:srgbClr val="00B050"/>
              </a:solidFill>
            </a:rPr>
            <a:t>Risorse</a:t>
          </a:r>
          <a:endParaRPr lang="it-IT" b="1" dirty="0">
            <a:solidFill>
              <a:srgbClr val="00B050"/>
            </a:solidFill>
          </a:endParaRPr>
        </a:p>
      </dgm:t>
    </dgm:pt>
    <dgm:pt modelId="{3E0BB31D-07DD-4309-9CD0-D62B772C3B2B}" type="parTrans" cxnId="{93742A4E-A139-48C6-824C-FFF0791AFC25}">
      <dgm:prSet/>
      <dgm:spPr/>
      <dgm:t>
        <a:bodyPr/>
        <a:lstStyle/>
        <a:p>
          <a:endParaRPr lang="it-IT"/>
        </a:p>
      </dgm:t>
    </dgm:pt>
    <dgm:pt modelId="{8B3C0049-3E71-4444-9ACF-356D6810F252}" type="sibTrans" cxnId="{93742A4E-A139-48C6-824C-FFF0791AFC25}">
      <dgm:prSet/>
      <dgm:spPr/>
      <dgm:t>
        <a:bodyPr/>
        <a:lstStyle/>
        <a:p>
          <a:endParaRPr lang="it-IT"/>
        </a:p>
      </dgm:t>
    </dgm:pt>
    <dgm:pt modelId="{15B98F28-8BC5-43E7-9307-F0BF61E6BAE0}">
      <dgm:prSet phldrT="[Testo]"/>
      <dgm:spPr/>
      <dgm:t>
        <a:bodyPr/>
        <a:lstStyle/>
        <a:p>
          <a:r>
            <a:rPr lang="it-IT" b="1" dirty="0" smtClean="0"/>
            <a:t>Supporto</a:t>
          </a:r>
          <a:endParaRPr lang="it-IT" b="1" dirty="0"/>
        </a:p>
      </dgm:t>
    </dgm:pt>
    <dgm:pt modelId="{6296B38C-28B2-4020-A5DA-5D2784C09E51}" type="parTrans" cxnId="{7CF7F526-1AF9-4947-B78C-C4056933EEF0}">
      <dgm:prSet/>
      <dgm:spPr/>
      <dgm:t>
        <a:bodyPr/>
        <a:lstStyle/>
        <a:p>
          <a:endParaRPr lang="it-IT"/>
        </a:p>
      </dgm:t>
    </dgm:pt>
    <dgm:pt modelId="{9D0077DF-3534-4959-8888-66ED4D8A072A}" type="sibTrans" cxnId="{7CF7F526-1AF9-4947-B78C-C4056933EEF0}">
      <dgm:prSet/>
      <dgm:spPr/>
      <dgm:t>
        <a:bodyPr/>
        <a:lstStyle/>
        <a:p>
          <a:endParaRPr lang="it-IT"/>
        </a:p>
      </dgm:t>
    </dgm:pt>
    <dgm:pt modelId="{4E6D9933-90EB-4AB6-92BB-B2C10E4B95B5}">
      <dgm:prSet phldrT="[Testo]"/>
      <dgm:spPr/>
      <dgm:t>
        <a:bodyPr/>
        <a:lstStyle/>
        <a:p>
          <a:r>
            <a:rPr lang="it-IT" b="1" dirty="0" smtClean="0"/>
            <a:t>Strumenti</a:t>
          </a:r>
          <a:endParaRPr lang="it-IT" b="1" dirty="0"/>
        </a:p>
      </dgm:t>
    </dgm:pt>
    <dgm:pt modelId="{7EB9BCF8-4C79-4D31-A4BC-32B12CAA02BA}" type="parTrans" cxnId="{EF6D9D33-8F69-4049-9D65-B38E2015B4E4}">
      <dgm:prSet/>
      <dgm:spPr/>
      <dgm:t>
        <a:bodyPr/>
        <a:lstStyle/>
        <a:p>
          <a:endParaRPr lang="it-IT"/>
        </a:p>
      </dgm:t>
    </dgm:pt>
    <dgm:pt modelId="{A44ABF08-3D4F-47F7-A772-EF5843108FC9}" type="sibTrans" cxnId="{EF6D9D33-8F69-4049-9D65-B38E2015B4E4}">
      <dgm:prSet/>
      <dgm:spPr/>
      <dgm:t>
        <a:bodyPr/>
        <a:lstStyle/>
        <a:p>
          <a:endParaRPr lang="it-IT"/>
        </a:p>
      </dgm:t>
    </dgm:pt>
    <dgm:pt modelId="{71EDDBD1-1FAD-400B-A9CD-CE44E293B149}">
      <dgm:prSet phldrT="[Testo]"/>
      <dgm:spPr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it-IT" b="1" dirty="0" smtClean="0">
              <a:solidFill>
                <a:srgbClr val="C00000"/>
              </a:solidFill>
            </a:rPr>
            <a:t>Richieste</a:t>
          </a:r>
          <a:endParaRPr lang="it-IT" b="1" dirty="0">
            <a:solidFill>
              <a:srgbClr val="C00000"/>
            </a:solidFill>
          </a:endParaRPr>
        </a:p>
      </dgm:t>
    </dgm:pt>
    <dgm:pt modelId="{D84BADF0-AF0F-49EF-85D3-5E3840652457}" type="parTrans" cxnId="{650D3F86-E66D-4FD0-8E02-A3A9033129E5}">
      <dgm:prSet/>
      <dgm:spPr/>
      <dgm:t>
        <a:bodyPr/>
        <a:lstStyle/>
        <a:p>
          <a:endParaRPr lang="it-IT"/>
        </a:p>
      </dgm:t>
    </dgm:pt>
    <dgm:pt modelId="{12B4CEC3-82FC-40BC-9A0F-C35C34EAC1D2}" type="sibTrans" cxnId="{650D3F86-E66D-4FD0-8E02-A3A9033129E5}">
      <dgm:prSet/>
      <dgm:spPr/>
      <dgm:t>
        <a:bodyPr/>
        <a:lstStyle/>
        <a:p>
          <a:endParaRPr lang="it-IT"/>
        </a:p>
      </dgm:t>
    </dgm:pt>
    <dgm:pt modelId="{0653A50E-FF44-46CF-8654-19DB8E36BF0F}">
      <dgm:prSet phldrT="[Testo]"/>
      <dgm:spPr/>
      <dgm:t>
        <a:bodyPr/>
        <a:lstStyle/>
        <a:p>
          <a:r>
            <a:rPr lang="it-IT" b="1" dirty="0" smtClean="0"/>
            <a:t>Performance</a:t>
          </a:r>
          <a:endParaRPr lang="it-IT" b="1" dirty="0"/>
        </a:p>
      </dgm:t>
    </dgm:pt>
    <dgm:pt modelId="{2AA90073-8194-4CC4-98C8-ADABE7CD42EF}" type="parTrans" cxnId="{B0F12F92-4332-48F2-AAB4-CC2A110C8724}">
      <dgm:prSet/>
      <dgm:spPr/>
      <dgm:t>
        <a:bodyPr/>
        <a:lstStyle/>
        <a:p>
          <a:endParaRPr lang="it-IT"/>
        </a:p>
      </dgm:t>
    </dgm:pt>
    <dgm:pt modelId="{B19D15B0-3D9B-41EA-830C-17B3C405AA83}" type="sibTrans" cxnId="{B0F12F92-4332-48F2-AAB4-CC2A110C8724}">
      <dgm:prSet/>
      <dgm:spPr/>
      <dgm:t>
        <a:bodyPr/>
        <a:lstStyle/>
        <a:p>
          <a:endParaRPr lang="it-IT"/>
        </a:p>
      </dgm:t>
    </dgm:pt>
    <dgm:pt modelId="{E2870794-9C20-4CF9-945A-EC533B8905A7}">
      <dgm:prSet phldrT="[Testo]"/>
      <dgm:spPr/>
      <dgm:t>
        <a:bodyPr/>
        <a:lstStyle/>
        <a:p>
          <a:r>
            <a:rPr lang="it-IT" b="1" dirty="0" smtClean="0"/>
            <a:t>Carico</a:t>
          </a:r>
          <a:endParaRPr lang="it-IT" b="1" dirty="0"/>
        </a:p>
      </dgm:t>
    </dgm:pt>
    <dgm:pt modelId="{9F1129F4-A12A-4AA6-B02F-4439AD01B2CF}" type="parTrans" cxnId="{F2FB3E74-3F65-4619-934D-B9559A8D63D8}">
      <dgm:prSet/>
      <dgm:spPr/>
      <dgm:t>
        <a:bodyPr/>
        <a:lstStyle/>
        <a:p>
          <a:endParaRPr lang="it-IT"/>
        </a:p>
      </dgm:t>
    </dgm:pt>
    <dgm:pt modelId="{E871F989-1E13-4B00-BD03-B287D8A35D9C}" type="sibTrans" cxnId="{F2FB3E74-3F65-4619-934D-B9559A8D63D8}">
      <dgm:prSet/>
      <dgm:spPr/>
      <dgm:t>
        <a:bodyPr/>
        <a:lstStyle/>
        <a:p>
          <a:endParaRPr lang="it-IT"/>
        </a:p>
      </dgm:t>
    </dgm:pt>
    <dgm:pt modelId="{764B666C-975F-4C56-8FEF-0AD675B06654}">
      <dgm:prSet phldrT="[Testo]"/>
      <dgm:spPr/>
      <dgm:t>
        <a:bodyPr/>
        <a:lstStyle/>
        <a:p>
          <a:r>
            <a:rPr lang="it-IT" b="1" dirty="0" smtClean="0"/>
            <a:t>Ritmo</a:t>
          </a:r>
          <a:endParaRPr lang="it-IT" b="1" dirty="0"/>
        </a:p>
      </dgm:t>
    </dgm:pt>
    <dgm:pt modelId="{D7B88536-0F05-49F9-AAB1-686660844427}" type="parTrans" cxnId="{7A5C2439-4E43-4E77-BC9C-4E76E95CE493}">
      <dgm:prSet/>
      <dgm:spPr/>
      <dgm:t>
        <a:bodyPr/>
        <a:lstStyle/>
        <a:p>
          <a:endParaRPr lang="it-IT"/>
        </a:p>
      </dgm:t>
    </dgm:pt>
    <dgm:pt modelId="{904F875D-E86A-437A-8DF5-AD5C5357D51D}" type="sibTrans" cxnId="{7A5C2439-4E43-4E77-BC9C-4E76E95CE493}">
      <dgm:prSet/>
      <dgm:spPr/>
      <dgm:t>
        <a:bodyPr/>
        <a:lstStyle/>
        <a:p>
          <a:endParaRPr lang="it-IT"/>
        </a:p>
      </dgm:t>
    </dgm:pt>
    <dgm:pt modelId="{1DD0372A-7325-4A23-810D-41DEC04E4F0E}" type="pres">
      <dgm:prSet presAssocID="{726C37EB-66C8-4DBA-8AA9-C868E7D7306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74E6317-DA72-4C4A-89BF-A47C0C6822B4}" type="pres">
      <dgm:prSet presAssocID="{726C37EB-66C8-4DBA-8AA9-C868E7D7306B}" presName="dummyMaxCanvas" presStyleCnt="0"/>
      <dgm:spPr/>
    </dgm:pt>
    <dgm:pt modelId="{062D21BA-867A-490E-9EE1-870DFA220EA3}" type="pres">
      <dgm:prSet presAssocID="{726C37EB-66C8-4DBA-8AA9-C868E7D7306B}" presName="parentComposite" presStyleCnt="0"/>
      <dgm:spPr/>
    </dgm:pt>
    <dgm:pt modelId="{30363FDF-4A38-4033-9767-E940AD033166}" type="pres">
      <dgm:prSet presAssocID="{726C37EB-66C8-4DBA-8AA9-C868E7D7306B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it-IT"/>
        </a:p>
      </dgm:t>
    </dgm:pt>
    <dgm:pt modelId="{103F569E-8110-4119-9879-D3513A72FEA4}" type="pres">
      <dgm:prSet presAssocID="{726C37EB-66C8-4DBA-8AA9-C868E7D7306B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it-IT"/>
        </a:p>
      </dgm:t>
    </dgm:pt>
    <dgm:pt modelId="{9B903117-D2EF-4D3D-B7D3-252B60A80362}" type="pres">
      <dgm:prSet presAssocID="{726C37EB-66C8-4DBA-8AA9-C868E7D7306B}" presName="childrenComposite" presStyleCnt="0"/>
      <dgm:spPr/>
    </dgm:pt>
    <dgm:pt modelId="{48972ECF-C273-4250-9DA1-BB9F7E157C79}" type="pres">
      <dgm:prSet presAssocID="{726C37EB-66C8-4DBA-8AA9-C868E7D7306B}" presName="dummyMaxCanvas_ChildArea" presStyleCnt="0"/>
      <dgm:spPr/>
    </dgm:pt>
    <dgm:pt modelId="{BC656D3E-F1FC-490C-9E71-35E72E40B328}" type="pres">
      <dgm:prSet presAssocID="{726C37EB-66C8-4DBA-8AA9-C868E7D7306B}" presName="fulcrum" presStyleLbl="alignAccFollowNode1" presStyleIdx="2" presStyleCnt="4"/>
      <dgm:spPr>
        <a:solidFill>
          <a:schemeClr val="accent2">
            <a:alpha val="90000"/>
          </a:schemeClr>
        </a:solidFill>
      </dgm:spPr>
    </dgm:pt>
    <dgm:pt modelId="{FCBA27FE-A7C3-430D-A9EE-D80233400B34}" type="pres">
      <dgm:prSet presAssocID="{726C37EB-66C8-4DBA-8AA9-C868E7D7306B}" presName="balance_23" presStyleLbl="alignAccFollowNode1" presStyleIdx="3" presStyleCnt="4" custAng="21588167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  <dgm:t>
        <a:bodyPr/>
        <a:lstStyle/>
        <a:p>
          <a:endParaRPr lang="it-IT"/>
        </a:p>
      </dgm:t>
    </dgm:pt>
    <dgm:pt modelId="{0FC5995A-682C-4BD5-A2C2-058F77CDC1B5}" type="pres">
      <dgm:prSet presAssocID="{726C37EB-66C8-4DBA-8AA9-C868E7D7306B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47260B-E919-49FF-AABC-931E17A90D8E}" type="pres">
      <dgm:prSet presAssocID="{726C37EB-66C8-4DBA-8AA9-C868E7D7306B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1C97F1-812C-4403-9EBB-45FBF0E42B05}" type="pres">
      <dgm:prSet presAssocID="{726C37EB-66C8-4DBA-8AA9-C868E7D7306B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ECDBF4-E05F-40F3-BC0D-DEDB9D10449B}" type="pres">
      <dgm:prSet presAssocID="{726C37EB-66C8-4DBA-8AA9-C868E7D7306B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3C20CD-4B9D-4EC0-B9D0-0F85C218A408}" type="pres">
      <dgm:prSet presAssocID="{726C37EB-66C8-4DBA-8AA9-C868E7D7306B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3FAA9CA-8E60-42D1-B960-D32FCD2E3A42}" type="presOf" srcId="{4E6D9933-90EB-4AB6-92BB-B2C10E4B95B5}" destId="{893C20CD-4B9D-4EC0-B9D0-0F85C218A408}" srcOrd="0" destOrd="0" presId="urn:microsoft.com/office/officeart/2005/8/layout/balance1"/>
    <dgm:cxn modelId="{7A5C2439-4E43-4E77-BC9C-4E76E95CE493}" srcId="{71EDDBD1-1FAD-400B-A9CD-CE44E293B149}" destId="{764B666C-975F-4C56-8FEF-0AD675B06654}" srcOrd="2" destOrd="0" parTransId="{D7B88536-0F05-49F9-AAB1-686660844427}" sibTransId="{904F875D-E86A-437A-8DF5-AD5C5357D51D}"/>
    <dgm:cxn modelId="{3280B4E5-40EA-4086-8435-61704CB7954E}" type="presOf" srcId="{E2870794-9C20-4CF9-945A-EC533B8905A7}" destId="{1D47260B-E919-49FF-AABC-931E17A90D8E}" srcOrd="0" destOrd="0" presId="urn:microsoft.com/office/officeart/2005/8/layout/balance1"/>
    <dgm:cxn modelId="{C0B8A2D1-3A6E-4DF9-B61E-A6630B8E956B}" type="presOf" srcId="{15B98F28-8BC5-43E7-9307-F0BF61E6BAE0}" destId="{19ECDBF4-E05F-40F3-BC0D-DEDB9D10449B}" srcOrd="0" destOrd="0" presId="urn:microsoft.com/office/officeart/2005/8/layout/balance1"/>
    <dgm:cxn modelId="{902AEC80-23C6-48BA-A0F5-589AF3EDE708}" type="presOf" srcId="{726C37EB-66C8-4DBA-8AA9-C868E7D7306B}" destId="{1DD0372A-7325-4A23-810D-41DEC04E4F0E}" srcOrd="0" destOrd="0" presId="urn:microsoft.com/office/officeart/2005/8/layout/balance1"/>
    <dgm:cxn modelId="{08ED859A-B9E0-4CFD-BCA0-C49516C6C8AF}" type="presOf" srcId="{71EDDBD1-1FAD-400B-A9CD-CE44E293B149}" destId="{103F569E-8110-4119-9879-D3513A72FEA4}" srcOrd="0" destOrd="0" presId="urn:microsoft.com/office/officeart/2005/8/layout/balance1"/>
    <dgm:cxn modelId="{A4F3A06F-A285-40DA-ACCF-EA4EBC82142B}" type="presOf" srcId="{0653A50E-FF44-46CF-8654-19DB8E36BF0F}" destId="{0FC5995A-682C-4BD5-A2C2-058F77CDC1B5}" srcOrd="0" destOrd="0" presId="urn:microsoft.com/office/officeart/2005/8/layout/balance1"/>
    <dgm:cxn modelId="{93742A4E-A139-48C6-824C-FFF0791AFC25}" srcId="{726C37EB-66C8-4DBA-8AA9-C868E7D7306B}" destId="{FC9F0B32-EC25-48FB-8CA0-6EBA3DD11B17}" srcOrd="0" destOrd="0" parTransId="{3E0BB31D-07DD-4309-9CD0-D62B772C3B2B}" sibTransId="{8B3C0049-3E71-4444-9ACF-356D6810F252}"/>
    <dgm:cxn modelId="{4C935D95-4E59-4A48-BBB8-754573316D4E}" type="presOf" srcId="{764B666C-975F-4C56-8FEF-0AD675B06654}" destId="{921C97F1-812C-4403-9EBB-45FBF0E42B05}" srcOrd="0" destOrd="0" presId="urn:microsoft.com/office/officeart/2005/8/layout/balance1"/>
    <dgm:cxn modelId="{7CF7F526-1AF9-4947-B78C-C4056933EEF0}" srcId="{FC9F0B32-EC25-48FB-8CA0-6EBA3DD11B17}" destId="{15B98F28-8BC5-43E7-9307-F0BF61E6BAE0}" srcOrd="0" destOrd="0" parTransId="{6296B38C-28B2-4020-A5DA-5D2784C09E51}" sibTransId="{9D0077DF-3534-4959-8888-66ED4D8A072A}"/>
    <dgm:cxn modelId="{B0F12F92-4332-48F2-AAB4-CC2A110C8724}" srcId="{71EDDBD1-1FAD-400B-A9CD-CE44E293B149}" destId="{0653A50E-FF44-46CF-8654-19DB8E36BF0F}" srcOrd="0" destOrd="0" parTransId="{2AA90073-8194-4CC4-98C8-ADABE7CD42EF}" sibTransId="{B19D15B0-3D9B-41EA-830C-17B3C405AA83}"/>
    <dgm:cxn modelId="{F2FB3E74-3F65-4619-934D-B9559A8D63D8}" srcId="{71EDDBD1-1FAD-400B-A9CD-CE44E293B149}" destId="{E2870794-9C20-4CF9-945A-EC533B8905A7}" srcOrd="1" destOrd="0" parTransId="{9F1129F4-A12A-4AA6-B02F-4439AD01B2CF}" sibTransId="{E871F989-1E13-4B00-BD03-B287D8A35D9C}"/>
    <dgm:cxn modelId="{EF6D9D33-8F69-4049-9D65-B38E2015B4E4}" srcId="{FC9F0B32-EC25-48FB-8CA0-6EBA3DD11B17}" destId="{4E6D9933-90EB-4AB6-92BB-B2C10E4B95B5}" srcOrd="1" destOrd="0" parTransId="{7EB9BCF8-4C79-4D31-A4BC-32B12CAA02BA}" sibTransId="{A44ABF08-3D4F-47F7-A772-EF5843108FC9}"/>
    <dgm:cxn modelId="{650D3F86-E66D-4FD0-8E02-A3A9033129E5}" srcId="{726C37EB-66C8-4DBA-8AA9-C868E7D7306B}" destId="{71EDDBD1-1FAD-400B-A9CD-CE44E293B149}" srcOrd="1" destOrd="0" parTransId="{D84BADF0-AF0F-49EF-85D3-5E3840652457}" sibTransId="{12B4CEC3-82FC-40BC-9A0F-C35C34EAC1D2}"/>
    <dgm:cxn modelId="{87745EB4-A77E-46F0-A9E2-0EDCEDAB0B6F}" type="presOf" srcId="{FC9F0B32-EC25-48FB-8CA0-6EBA3DD11B17}" destId="{30363FDF-4A38-4033-9767-E940AD033166}" srcOrd="0" destOrd="0" presId="urn:microsoft.com/office/officeart/2005/8/layout/balance1"/>
    <dgm:cxn modelId="{6BF74770-4DAB-4975-BF05-42C5AE0D140F}" type="presParOf" srcId="{1DD0372A-7325-4A23-810D-41DEC04E4F0E}" destId="{874E6317-DA72-4C4A-89BF-A47C0C6822B4}" srcOrd="0" destOrd="0" presId="urn:microsoft.com/office/officeart/2005/8/layout/balance1"/>
    <dgm:cxn modelId="{F4F1F8C6-FF0D-4E1D-80EA-B611B41877CA}" type="presParOf" srcId="{1DD0372A-7325-4A23-810D-41DEC04E4F0E}" destId="{062D21BA-867A-490E-9EE1-870DFA220EA3}" srcOrd="1" destOrd="0" presId="urn:microsoft.com/office/officeart/2005/8/layout/balance1"/>
    <dgm:cxn modelId="{D2375266-CDDF-4386-84E2-8AE18422D78A}" type="presParOf" srcId="{062D21BA-867A-490E-9EE1-870DFA220EA3}" destId="{30363FDF-4A38-4033-9767-E940AD033166}" srcOrd="0" destOrd="0" presId="urn:microsoft.com/office/officeart/2005/8/layout/balance1"/>
    <dgm:cxn modelId="{8DE26AFC-6526-403E-9D0C-D6CA48A291EE}" type="presParOf" srcId="{062D21BA-867A-490E-9EE1-870DFA220EA3}" destId="{103F569E-8110-4119-9879-D3513A72FEA4}" srcOrd="1" destOrd="0" presId="urn:microsoft.com/office/officeart/2005/8/layout/balance1"/>
    <dgm:cxn modelId="{A6E7612B-7A3C-49BB-95ED-F747DCB78B6C}" type="presParOf" srcId="{1DD0372A-7325-4A23-810D-41DEC04E4F0E}" destId="{9B903117-D2EF-4D3D-B7D3-252B60A80362}" srcOrd="2" destOrd="0" presId="urn:microsoft.com/office/officeart/2005/8/layout/balance1"/>
    <dgm:cxn modelId="{98DB8F50-7DFB-4CE9-BF6C-2B96FB709E5B}" type="presParOf" srcId="{9B903117-D2EF-4D3D-B7D3-252B60A80362}" destId="{48972ECF-C273-4250-9DA1-BB9F7E157C79}" srcOrd="0" destOrd="0" presId="urn:microsoft.com/office/officeart/2005/8/layout/balance1"/>
    <dgm:cxn modelId="{BE167945-6F30-4D8D-8424-CD6BD6FCB017}" type="presParOf" srcId="{9B903117-D2EF-4D3D-B7D3-252B60A80362}" destId="{BC656D3E-F1FC-490C-9E71-35E72E40B328}" srcOrd="1" destOrd="0" presId="urn:microsoft.com/office/officeart/2005/8/layout/balance1"/>
    <dgm:cxn modelId="{338A7F10-3795-4FEE-B5F6-20F36273DCB0}" type="presParOf" srcId="{9B903117-D2EF-4D3D-B7D3-252B60A80362}" destId="{FCBA27FE-A7C3-430D-A9EE-D80233400B34}" srcOrd="2" destOrd="0" presId="urn:microsoft.com/office/officeart/2005/8/layout/balance1"/>
    <dgm:cxn modelId="{BF9DE99F-E357-4B1E-8B33-AC3174A2D942}" type="presParOf" srcId="{9B903117-D2EF-4D3D-B7D3-252B60A80362}" destId="{0FC5995A-682C-4BD5-A2C2-058F77CDC1B5}" srcOrd="3" destOrd="0" presId="urn:microsoft.com/office/officeart/2005/8/layout/balance1"/>
    <dgm:cxn modelId="{A1AB17E2-BB11-4D09-8C58-4C7123ACA184}" type="presParOf" srcId="{9B903117-D2EF-4D3D-B7D3-252B60A80362}" destId="{1D47260B-E919-49FF-AABC-931E17A90D8E}" srcOrd="4" destOrd="0" presId="urn:microsoft.com/office/officeart/2005/8/layout/balance1"/>
    <dgm:cxn modelId="{CE02979C-CB69-42C4-B43E-52DCC71E1DA4}" type="presParOf" srcId="{9B903117-D2EF-4D3D-B7D3-252B60A80362}" destId="{921C97F1-812C-4403-9EBB-45FBF0E42B05}" srcOrd="5" destOrd="0" presId="urn:microsoft.com/office/officeart/2005/8/layout/balance1"/>
    <dgm:cxn modelId="{B3C3DBE8-36B0-4872-942C-84865B2C0CB2}" type="presParOf" srcId="{9B903117-D2EF-4D3D-B7D3-252B60A80362}" destId="{19ECDBF4-E05F-40F3-BC0D-DEDB9D10449B}" srcOrd="6" destOrd="0" presId="urn:microsoft.com/office/officeart/2005/8/layout/balance1"/>
    <dgm:cxn modelId="{3E99E066-67FE-4EE9-A09D-FB37BF676DC5}" type="presParOf" srcId="{9B903117-D2EF-4D3D-B7D3-252B60A80362}" destId="{893C20CD-4B9D-4EC0-B9D0-0F85C218A408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5C874F-A74F-4F1F-8293-69E543784444}" type="doc">
      <dgm:prSet loTypeId="urn:microsoft.com/office/officeart/2005/8/layout/cycle4#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3BD7CED-9DE7-4358-8335-8C22D9E0381E}">
      <dgm:prSet phldrT="[Testo]" custT="1"/>
      <dgm:spPr/>
      <dgm:t>
        <a:bodyPr/>
        <a:lstStyle/>
        <a:p>
          <a:pPr algn="ctr"/>
          <a:r>
            <a:rPr lang="it-IT" sz="1600" dirty="0" smtClean="0"/>
            <a:t>Bassi livelli di coinvolgimento e stress, nessuna </a:t>
          </a:r>
          <a:r>
            <a:rPr lang="it-IT" sz="1600" dirty="0" err="1" smtClean="0"/>
            <a:t>compulsività</a:t>
          </a:r>
          <a:r>
            <a:rPr lang="it-IT" sz="1600" dirty="0" smtClean="0"/>
            <a:t> per il lavoro, buona salute generale, poche difficoltà di conciliazione </a:t>
          </a:r>
          <a:endParaRPr lang="it-IT" sz="1600" dirty="0"/>
        </a:p>
      </dgm:t>
    </dgm:pt>
    <dgm:pt modelId="{0C1DD9B4-598B-4CF2-BCD4-82D6A6740C72}" type="parTrans" cxnId="{18919CE4-B2D7-48E4-A656-D512FC02E6E9}">
      <dgm:prSet/>
      <dgm:spPr/>
      <dgm:t>
        <a:bodyPr/>
        <a:lstStyle/>
        <a:p>
          <a:endParaRPr lang="it-IT"/>
        </a:p>
      </dgm:t>
    </dgm:pt>
    <dgm:pt modelId="{EEAC46C0-A376-488C-9881-A39EC9D2752D}" type="sibTrans" cxnId="{18919CE4-B2D7-48E4-A656-D512FC02E6E9}">
      <dgm:prSet/>
      <dgm:spPr/>
      <dgm:t>
        <a:bodyPr/>
        <a:lstStyle/>
        <a:p>
          <a:endParaRPr lang="it-IT"/>
        </a:p>
      </dgm:t>
    </dgm:pt>
    <dgm:pt modelId="{1A8EF248-6043-487C-8E3C-8596E08771D8}">
      <dgm:prSet phldrT="[Testo]"/>
      <dgm:spPr>
        <a:ln>
          <a:solidFill>
            <a:srgbClr val="0070C0"/>
          </a:solidFill>
        </a:ln>
      </dgm:spPr>
      <dgm:t>
        <a:bodyPr/>
        <a:lstStyle/>
        <a:p>
          <a:pPr marL="0"/>
          <a:r>
            <a:rPr lang="it-IT" b="0" dirty="0" smtClean="0">
              <a:solidFill>
                <a:srgbClr val="0070C0"/>
              </a:solidFill>
            </a:rPr>
            <a:t>Poco coinvolti e in salute</a:t>
          </a:r>
          <a:endParaRPr lang="it-IT" b="0" dirty="0">
            <a:solidFill>
              <a:srgbClr val="0070C0"/>
            </a:solidFill>
          </a:endParaRPr>
        </a:p>
      </dgm:t>
    </dgm:pt>
    <dgm:pt modelId="{FDB3E98E-FB8D-48D4-80F1-1617AB52C7FB}" type="parTrans" cxnId="{EDBBFC57-ECB5-4250-89D5-3FC1793FEE20}">
      <dgm:prSet/>
      <dgm:spPr/>
      <dgm:t>
        <a:bodyPr/>
        <a:lstStyle/>
        <a:p>
          <a:endParaRPr lang="it-IT"/>
        </a:p>
      </dgm:t>
    </dgm:pt>
    <dgm:pt modelId="{CD8D7C01-2407-45AF-B97E-2ECCE732DDFF}" type="sibTrans" cxnId="{EDBBFC57-ECB5-4250-89D5-3FC1793FEE20}">
      <dgm:prSet/>
      <dgm:spPr/>
      <dgm:t>
        <a:bodyPr/>
        <a:lstStyle/>
        <a:p>
          <a:endParaRPr lang="it-IT"/>
        </a:p>
      </dgm:t>
    </dgm:pt>
    <dgm:pt modelId="{68D707ED-5361-45DD-AD88-12F1494617E4}">
      <dgm:prSet phldrT="[Testo]" custT="1"/>
      <dgm:spPr/>
      <dgm:t>
        <a:bodyPr/>
        <a:lstStyle/>
        <a:p>
          <a:r>
            <a:rPr lang="it-IT" sz="1600" dirty="0" smtClean="0"/>
            <a:t>Alti livelli di coinvolgimento, bassi livelli su tutte le dimensioni di malessere, buona salute generale, poche-nulle difficoltà di conciliazione </a:t>
          </a:r>
          <a:endParaRPr lang="it-IT" sz="1600" dirty="0"/>
        </a:p>
      </dgm:t>
    </dgm:pt>
    <dgm:pt modelId="{C4B975B9-AA11-406A-AC43-03C850003DF2}" type="parTrans" cxnId="{46FE17E0-C213-4045-98EC-DEE4B846B53A}">
      <dgm:prSet/>
      <dgm:spPr/>
      <dgm:t>
        <a:bodyPr/>
        <a:lstStyle/>
        <a:p>
          <a:endParaRPr lang="it-IT"/>
        </a:p>
      </dgm:t>
    </dgm:pt>
    <dgm:pt modelId="{98FC3D46-AE5B-4DDC-AB7E-449DDA638366}" type="sibTrans" cxnId="{46FE17E0-C213-4045-98EC-DEE4B846B53A}">
      <dgm:prSet/>
      <dgm:spPr/>
      <dgm:t>
        <a:bodyPr/>
        <a:lstStyle/>
        <a:p>
          <a:endParaRPr lang="it-IT"/>
        </a:p>
      </dgm:t>
    </dgm:pt>
    <dgm:pt modelId="{B7705C32-93D4-4FC4-AF7F-AE75BD8D9486}">
      <dgm:prSet phldrT="[Testo]"/>
      <dgm:spPr>
        <a:ln>
          <a:solidFill>
            <a:srgbClr val="00B050"/>
          </a:solidFill>
        </a:ln>
      </dgm:spPr>
      <dgm:t>
        <a:bodyPr/>
        <a:lstStyle/>
        <a:p>
          <a:pPr algn="r"/>
          <a:r>
            <a:rPr lang="it-IT" b="0" dirty="0" smtClean="0">
              <a:solidFill>
                <a:srgbClr val="00B050"/>
              </a:solidFill>
            </a:rPr>
            <a:t>Molto coinvolti e in salute</a:t>
          </a:r>
          <a:endParaRPr lang="it-IT" b="0" dirty="0">
            <a:solidFill>
              <a:srgbClr val="00B050"/>
            </a:solidFill>
          </a:endParaRPr>
        </a:p>
      </dgm:t>
    </dgm:pt>
    <dgm:pt modelId="{9B96E380-2722-40BE-B5F7-EB504F979CEA}" type="parTrans" cxnId="{E94E06DD-4FEC-40EB-AC7E-2DF8424BE8F6}">
      <dgm:prSet/>
      <dgm:spPr/>
      <dgm:t>
        <a:bodyPr/>
        <a:lstStyle/>
        <a:p>
          <a:endParaRPr lang="it-IT"/>
        </a:p>
      </dgm:t>
    </dgm:pt>
    <dgm:pt modelId="{98545585-AA0D-4A27-88C2-02CA1DECCDB9}" type="sibTrans" cxnId="{E94E06DD-4FEC-40EB-AC7E-2DF8424BE8F6}">
      <dgm:prSet/>
      <dgm:spPr/>
      <dgm:t>
        <a:bodyPr/>
        <a:lstStyle/>
        <a:p>
          <a:endParaRPr lang="it-IT"/>
        </a:p>
      </dgm:t>
    </dgm:pt>
    <dgm:pt modelId="{4FEBD5C7-A577-4B04-81C2-2E15C018B22B}">
      <dgm:prSet phldrT="[Testo]" custT="1"/>
      <dgm:spPr/>
      <dgm:t>
        <a:bodyPr/>
        <a:lstStyle/>
        <a:p>
          <a:endParaRPr lang="it-IT" sz="1400" dirty="0" smtClean="0"/>
        </a:p>
        <a:p>
          <a:endParaRPr lang="it-IT" sz="1600" dirty="0" smtClean="0"/>
        </a:p>
        <a:p>
          <a:r>
            <a:rPr lang="it-IT" sz="1600" dirty="0" smtClean="0"/>
            <a:t>Alto coinvolgimento, ma alti livelli di esaurimento emotivo, </a:t>
          </a:r>
          <a:r>
            <a:rPr lang="it-IT" sz="1600" dirty="0" err="1" smtClean="0"/>
            <a:t>compulsività</a:t>
          </a:r>
          <a:r>
            <a:rPr lang="it-IT" sz="1600" dirty="0" smtClean="0"/>
            <a:t> e eccesso di attività, difficoltà di conciliazione, necessità di recuperare</a:t>
          </a:r>
          <a:endParaRPr lang="it-IT" sz="1600" dirty="0"/>
        </a:p>
      </dgm:t>
    </dgm:pt>
    <dgm:pt modelId="{D2A2FABE-1D1B-422B-96E4-BE4C0AAA2C32}" type="parTrans" cxnId="{BA5E9A16-47E8-4A52-BC64-B3496B85E86B}">
      <dgm:prSet/>
      <dgm:spPr/>
      <dgm:t>
        <a:bodyPr/>
        <a:lstStyle/>
        <a:p>
          <a:endParaRPr lang="it-IT"/>
        </a:p>
      </dgm:t>
    </dgm:pt>
    <dgm:pt modelId="{992BD22B-F905-45A9-9690-6E11F3C2EDA7}" type="sibTrans" cxnId="{BA5E9A16-47E8-4A52-BC64-B3496B85E86B}">
      <dgm:prSet/>
      <dgm:spPr/>
      <dgm:t>
        <a:bodyPr/>
        <a:lstStyle/>
        <a:p>
          <a:endParaRPr lang="it-IT"/>
        </a:p>
      </dgm:t>
    </dgm:pt>
    <dgm:pt modelId="{EC8E1AED-3316-426E-BA8A-B768500B3252}">
      <dgm:prSet phldrT="[Testo]"/>
      <dgm:spPr>
        <a:ln>
          <a:solidFill>
            <a:srgbClr val="FF6600"/>
          </a:solidFill>
        </a:ln>
      </dgm:spPr>
      <dgm:t>
        <a:bodyPr anchor="b"/>
        <a:lstStyle/>
        <a:p>
          <a:pPr marL="449263" indent="-449263" algn="r"/>
          <a:r>
            <a:rPr lang="it-IT" b="0" dirty="0" smtClean="0">
              <a:solidFill>
                <a:srgbClr val="FF6600"/>
              </a:solidFill>
            </a:rPr>
            <a:t>Molto coinvolti, ma in difficoltà</a:t>
          </a:r>
          <a:endParaRPr lang="it-IT" b="0" dirty="0">
            <a:solidFill>
              <a:srgbClr val="FF6600"/>
            </a:solidFill>
          </a:endParaRPr>
        </a:p>
      </dgm:t>
    </dgm:pt>
    <dgm:pt modelId="{7EA6A93C-2392-4DDD-BAF1-AD538841F3DA}" type="parTrans" cxnId="{91203861-D967-4E69-9965-853160E298FB}">
      <dgm:prSet/>
      <dgm:spPr/>
      <dgm:t>
        <a:bodyPr/>
        <a:lstStyle/>
        <a:p>
          <a:endParaRPr lang="it-IT"/>
        </a:p>
      </dgm:t>
    </dgm:pt>
    <dgm:pt modelId="{C3CAB159-90D3-48CE-A359-5492D4346C9D}" type="sibTrans" cxnId="{91203861-D967-4E69-9965-853160E298FB}">
      <dgm:prSet/>
      <dgm:spPr/>
      <dgm:t>
        <a:bodyPr/>
        <a:lstStyle/>
        <a:p>
          <a:endParaRPr lang="it-IT"/>
        </a:p>
      </dgm:t>
    </dgm:pt>
    <dgm:pt modelId="{9C86010D-E3E0-431B-AF26-E4555AFFCAFC}">
      <dgm:prSet phldrT="[Testo]" custT="1"/>
      <dgm:spPr/>
      <dgm:t>
        <a:bodyPr/>
        <a:lstStyle/>
        <a:p>
          <a:endParaRPr lang="it-IT" sz="1600" dirty="0" smtClean="0"/>
        </a:p>
        <a:p>
          <a:r>
            <a:rPr lang="it-IT" sz="1600" dirty="0" smtClean="0"/>
            <a:t>Basso coinvolgimento, ma alti livelli di stress, esaurimento emotivo, cinismo, </a:t>
          </a:r>
          <a:r>
            <a:rPr lang="it-IT" sz="1600" dirty="0" err="1" smtClean="0"/>
            <a:t>compulsività</a:t>
          </a:r>
          <a:r>
            <a:rPr lang="it-IT" sz="1600" dirty="0" smtClean="0"/>
            <a:t> e eccesso di attività, molte difficoltà di conciliazione, ampio bisogno di recupero </a:t>
          </a:r>
          <a:endParaRPr lang="it-IT" sz="1600" dirty="0"/>
        </a:p>
      </dgm:t>
    </dgm:pt>
    <dgm:pt modelId="{CE223FD4-DD25-4E59-8EB5-E1DA75CAC378}" type="parTrans" cxnId="{B61CAA68-AA36-4640-8789-C2739212AF73}">
      <dgm:prSet/>
      <dgm:spPr/>
      <dgm:t>
        <a:bodyPr/>
        <a:lstStyle/>
        <a:p>
          <a:endParaRPr lang="it-IT"/>
        </a:p>
      </dgm:t>
    </dgm:pt>
    <dgm:pt modelId="{35C00C87-F197-4CDE-9E43-C4D81B6972CC}" type="sibTrans" cxnId="{B61CAA68-AA36-4640-8789-C2739212AF73}">
      <dgm:prSet/>
      <dgm:spPr/>
      <dgm:t>
        <a:bodyPr/>
        <a:lstStyle/>
        <a:p>
          <a:endParaRPr lang="it-IT"/>
        </a:p>
      </dgm:t>
    </dgm:pt>
    <dgm:pt modelId="{0D553197-B192-4DBC-A65D-2D374E183F9A}">
      <dgm:prSet phldrT="[Testo]"/>
      <dgm:spPr>
        <a:ln>
          <a:solidFill>
            <a:srgbClr val="FF0000"/>
          </a:solidFill>
        </a:ln>
      </dgm:spPr>
      <dgm:t>
        <a:bodyPr anchor="b"/>
        <a:lstStyle/>
        <a:p>
          <a:pPr marL="0" algn="l"/>
          <a:r>
            <a:rPr lang="it-IT" b="0" dirty="0" smtClean="0">
              <a:solidFill>
                <a:srgbClr val="FF0000"/>
              </a:solidFill>
            </a:rPr>
            <a:t>Poco coinvolti,               stressati, emotivamente esausti</a:t>
          </a:r>
          <a:endParaRPr lang="it-IT" b="0" dirty="0">
            <a:solidFill>
              <a:srgbClr val="FF0000"/>
            </a:solidFill>
          </a:endParaRPr>
        </a:p>
      </dgm:t>
    </dgm:pt>
    <dgm:pt modelId="{2A88DDF0-67AE-498D-9809-3EBAC2020900}" type="parTrans" cxnId="{2C4CFBBC-8D3B-4A7A-AC8A-C754838C201E}">
      <dgm:prSet/>
      <dgm:spPr/>
      <dgm:t>
        <a:bodyPr/>
        <a:lstStyle/>
        <a:p>
          <a:endParaRPr lang="it-IT"/>
        </a:p>
      </dgm:t>
    </dgm:pt>
    <dgm:pt modelId="{A3412DC5-9E9B-4EAE-8900-8C56953046C3}" type="sibTrans" cxnId="{2C4CFBBC-8D3B-4A7A-AC8A-C754838C201E}">
      <dgm:prSet/>
      <dgm:spPr/>
      <dgm:t>
        <a:bodyPr/>
        <a:lstStyle/>
        <a:p>
          <a:endParaRPr lang="it-IT"/>
        </a:p>
      </dgm:t>
    </dgm:pt>
    <dgm:pt modelId="{84955593-D930-41E2-8E0B-C6719D879312}">
      <dgm:prSet phldrT="[Testo]"/>
      <dgm:spPr>
        <a:ln>
          <a:solidFill>
            <a:srgbClr val="00B050"/>
          </a:solidFill>
        </a:ln>
      </dgm:spPr>
      <dgm:t>
        <a:bodyPr/>
        <a:lstStyle/>
        <a:p>
          <a:pPr algn="r"/>
          <a:r>
            <a:rPr lang="it-IT" b="1" i="1" dirty="0" smtClean="0">
              <a:solidFill>
                <a:srgbClr val="00B050"/>
              </a:solidFill>
            </a:rPr>
            <a:t>Impegnati e felici </a:t>
          </a:r>
          <a:r>
            <a:rPr lang="it-IT" b="1" dirty="0" smtClean="0">
              <a:solidFill>
                <a:srgbClr val="00B050"/>
              </a:solidFill>
            </a:rPr>
            <a:t>27,9%</a:t>
          </a:r>
          <a:endParaRPr lang="it-IT" b="1" i="1" dirty="0">
            <a:solidFill>
              <a:srgbClr val="00B050"/>
            </a:solidFill>
          </a:endParaRPr>
        </a:p>
      </dgm:t>
    </dgm:pt>
    <dgm:pt modelId="{DF0A8B29-B07C-4EA8-968E-8086D57A2C90}" type="parTrans" cxnId="{74F0786D-9175-403F-97E3-59CF8BFCFF2D}">
      <dgm:prSet/>
      <dgm:spPr/>
      <dgm:t>
        <a:bodyPr/>
        <a:lstStyle/>
        <a:p>
          <a:endParaRPr lang="it-IT"/>
        </a:p>
      </dgm:t>
    </dgm:pt>
    <dgm:pt modelId="{8B6160B6-AEC8-4768-A6E6-B54FCC45B935}" type="sibTrans" cxnId="{74F0786D-9175-403F-97E3-59CF8BFCFF2D}">
      <dgm:prSet/>
      <dgm:spPr/>
      <dgm:t>
        <a:bodyPr/>
        <a:lstStyle/>
        <a:p>
          <a:endParaRPr lang="it-IT"/>
        </a:p>
      </dgm:t>
    </dgm:pt>
    <dgm:pt modelId="{ECBD85A2-DE02-45E6-8E32-5462B576FCBC}">
      <dgm:prSet/>
      <dgm:spPr/>
      <dgm:t>
        <a:bodyPr/>
        <a:lstStyle/>
        <a:p>
          <a:endParaRPr lang="it-IT"/>
        </a:p>
      </dgm:t>
    </dgm:pt>
    <dgm:pt modelId="{D0325B4B-95E3-4232-B426-F4D025DC40C7}" type="parTrans" cxnId="{97E9CFB9-D55F-4BBD-B10E-CC13771D186F}">
      <dgm:prSet/>
      <dgm:spPr/>
      <dgm:t>
        <a:bodyPr/>
        <a:lstStyle/>
        <a:p>
          <a:endParaRPr lang="it-IT"/>
        </a:p>
      </dgm:t>
    </dgm:pt>
    <dgm:pt modelId="{44EE4849-E30B-4164-B6B6-5DA4E8E1C1F1}" type="sibTrans" cxnId="{97E9CFB9-D55F-4BBD-B10E-CC13771D186F}">
      <dgm:prSet/>
      <dgm:spPr/>
      <dgm:t>
        <a:bodyPr/>
        <a:lstStyle/>
        <a:p>
          <a:endParaRPr lang="it-IT"/>
        </a:p>
      </dgm:t>
    </dgm:pt>
    <dgm:pt modelId="{87B26F0F-7589-40C0-AFEF-A3139DC5276A}">
      <dgm:prSet phldrT="[Testo]"/>
      <dgm:spPr>
        <a:ln>
          <a:solidFill>
            <a:srgbClr val="FF6600"/>
          </a:solidFill>
        </a:ln>
      </dgm:spPr>
      <dgm:t>
        <a:bodyPr anchor="b"/>
        <a:lstStyle/>
        <a:p>
          <a:pPr marL="449263" indent="-449263" algn="r"/>
          <a:r>
            <a:rPr lang="it-IT" b="1" i="1" dirty="0" smtClean="0">
              <a:solidFill>
                <a:srgbClr val="FF6600"/>
              </a:solidFill>
            </a:rPr>
            <a:t>Impegnati a  rischio salute </a:t>
          </a:r>
          <a:r>
            <a:rPr lang="it-IT" b="1" dirty="0" smtClean="0">
              <a:solidFill>
                <a:srgbClr val="FF6600"/>
              </a:solidFill>
            </a:rPr>
            <a:t>38,1%</a:t>
          </a:r>
          <a:endParaRPr lang="it-IT" b="1" i="1" dirty="0">
            <a:solidFill>
              <a:srgbClr val="FF6600"/>
            </a:solidFill>
          </a:endParaRPr>
        </a:p>
      </dgm:t>
    </dgm:pt>
    <dgm:pt modelId="{CE675BD2-28F3-44A3-9C0A-724C5FB0C24E}" type="parTrans" cxnId="{13E15309-6618-4E0D-A13A-9340323790A6}">
      <dgm:prSet/>
      <dgm:spPr/>
      <dgm:t>
        <a:bodyPr/>
        <a:lstStyle/>
        <a:p>
          <a:endParaRPr lang="it-IT"/>
        </a:p>
      </dgm:t>
    </dgm:pt>
    <dgm:pt modelId="{8BD14A74-2EFF-465C-8F5F-C0ED7B962738}" type="sibTrans" cxnId="{13E15309-6618-4E0D-A13A-9340323790A6}">
      <dgm:prSet/>
      <dgm:spPr/>
      <dgm:t>
        <a:bodyPr/>
        <a:lstStyle/>
        <a:p>
          <a:endParaRPr lang="it-IT"/>
        </a:p>
      </dgm:t>
    </dgm:pt>
    <dgm:pt modelId="{43784C25-E86D-471B-96AD-3EB23F9343F8}">
      <dgm:prSet phldrT="[Testo]"/>
      <dgm:spPr>
        <a:ln>
          <a:solidFill>
            <a:srgbClr val="0070C0"/>
          </a:solidFill>
        </a:ln>
      </dgm:spPr>
      <dgm:t>
        <a:bodyPr/>
        <a:lstStyle/>
        <a:p>
          <a:pPr marL="0"/>
          <a:r>
            <a:rPr lang="it-IT" b="1" i="1" dirty="0" smtClean="0">
              <a:solidFill>
                <a:srgbClr val="0070C0"/>
              </a:solidFill>
            </a:rPr>
            <a:t>Serenamente distaccati </a:t>
          </a:r>
          <a:r>
            <a:rPr lang="it-IT" b="1" dirty="0" smtClean="0">
              <a:solidFill>
                <a:srgbClr val="0070C0"/>
              </a:solidFill>
            </a:rPr>
            <a:t>19,1%</a:t>
          </a:r>
          <a:endParaRPr lang="it-IT" b="1" dirty="0">
            <a:solidFill>
              <a:srgbClr val="0070C0"/>
            </a:solidFill>
          </a:endParaRPr>
        </a:p>
      </dgm:t>
    </dgm:pt>
    <dgm:pt modelId="{9E22867E-0B9E-4077-8B3D-2E8065452B9F}" type="parTrans" cxnId="{9385334D-613F-48FD-B3E3-10F096E7B95A}">
      <dgm:prSet/>
      <dgm:spPr/>
      <dgm:t>
        <a:bodyPr/>
        <a:lstStyle/>
        <a:p>
          <a:endParaRPr lang="it-IT"/>
        </a:p>
      </dgm:t>
    </dgm:pt>
    <dgm:pt modelId="{15179728-56CC-4999-A077-76C50007BFF0}" type="sibTrans" cxnId="{9385334D-613F-48FD-B3E3-10F096E7B95A}">
      <dgm:prSet/>
      <dgm:spPr/>
      <dgm:t>
        <a:bodyPr/>
        <a:lstStyle/>
        <a:p>
          <a:endParaRPr lang="it-IT"/>
        </a:p>
      </dgm:t>
    </dgm:pt>
    <dgm:pt modelId="{6EBB6293-164C-4492-BCB2-9AC1BDFC46F3}">
      <dgm:prSet phldrT="[Testo]"/>
      <dgm:spPr>
        <a:ln>
          <a:solidFill>
            <a:srgbClr val="FF0000"/>
          </a:solidFill>
        </a:ln>
      </dgm:spPr>
      <dgm:t>
        <a:bodyPr anchor="b"/>
        <a:lstStyle/>
        <a:p>
          <a:pPr marL="0" algn="l"/>
          <a:r>
            <a:rPr lang="it-IT" b="1" i="1" dirty="0" err="1" smtClean="0">
              <a:solidFill>
                <a:srgbClr val="FF0000"/>
              </a:solidFill>
            </a:rPr>
            <a:t>Burned</a:t>
          </a:r>
          <a:r>
            <a:rPr lang="it-IT" b="1" i="1" dirty="0" smtClean="0">
              <a:solidFill>
                <a:srgbClr val="FF0000"/>
              </a:solidFill>
            </a:rPr>
            <a:t>-out </a:t>
          </a:r>
          <a:r>
            <a:rPr lang="it-IT" b="1" dirty="0" smtClean="0">
              <a:solidFill>
                <a:srgbClr val="FF0000"/>
              </a:solidFill>
            </a:rPr>
            <a:t>14,9%</a:t>
          </a:r>
          <a:endParaRPr lang="it-IT" b="1" dirty="0">
            <a:solidFill>
              <a:srgbClr val="FF0000"/>
            </a:solidFill>
          </a:endParaRPr>
        </a:p>
      </dgm:t>
    </dgm:pt>
    <dgm:pt modelId="{80A351BF-B0A0-4119-9DE9-1D4CB959C326}" type="parTrans" cxnId="{C8B720F1-ABBC-4947-A630-69AFC8635A73}">
      <dgm:prSet/>
      <dgm:spPr/>
      <dgm:t>
        <a:bodyPr/>
        <a:lstStyle/>
        <a:p>
          <a:endParaRPr lang="it-IT"/>
        </a:p>
      </dgm:t>
    </dgm:pt>
    <dgm:pt modelId="{3AC60E9C-AC18-46EE-9EF6-6BB9FF1880BA}" type="sibTrans" cxnId="{C8B720F1-ABBC-4947-A630-69AFC8635A73}">
      <dgm:prSet/>
      <dgm:spPr/>
      <dgm:t>
        <a:bodyPr/>
        <a:lstStyle/>
        <a:p>
          <a:endParaRPr lang="it-IT"/>
        </a:p>
      </dgm:t>
    </dgm:pt>
    <dgm:pt modelId="{9EC76A62-7692-4BBA-AA0F-75AE02B61373}" type="pres">
      <dgm:prSet presAssocID="{AA5C874F-A74F-4F1F-8293-69E54378444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A6769E6-00E5-47CE-895B-D9F3C5AF42B5}" type="pres">
      <dgm:prSet presAssocID="{AA5C874F-A74F-4F1F-8293-69E543784444}" presName="children" presStyleCnt="0"/>
      <dgm:spPr/>
    </dgm:pt>
    <dgm:pt modelId="{456A5652-6A38-4E24-82FB-78110FF1D67A}" type="pres">
      <dgm:prSet presAssocID="{AA5C874F-A74F-4F1F-8293-69E543784444}" presName="child1group" presStyleCnt="0"/>
      <dgm:spPr/>
    </dgm:pt>
    <dgm:pt modelId="{AD66B96A-E64E-42EA-A0EB-D1FC41427ADF}" type="pres">
      <dgm:prSet presAssocID="{AA5C874F-A74F-4F1F-8293-69E543784444}" presName="child1" presStyleLbl="bgAcc1" presStyleIdx="0" presStyleCnt="4" custScaleX="126897" custScaleY="98935" custLinFactNeighborX="-10704" custLinFactNeighborY="-532"/>
      <dgm:spPr/>
      <dgm:t>
        <a:bodyPr/>
        <a:lstStyle/>
        <a:p>
          <a:endParaRPr lang="it-IT"/>
        </a:p>
      </dgm:t>
    </dgm:pt>
    <dgm:pt modelId="{C7B1BC92-8D76-4B75-9FDE-476E73C03FF1}" type="pres">
      <dgm:prSet presAssocID="{AA5C874F-A74F-4F1F-8293-69E54378444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6694D9-3106-4E7C-BF11-BEBC343A376A}" type="pres">
      <dgm:prSet presAssocID="{AA5C874F-A74F-4F1F-8293-69E543784444}" presName="child2group" presStyleCnt="0"/>
      <dgm:spPr/>
    </dgm:pt>
    <dgm:pt modelId="{A168F743-0841-46D0-9C13-872307454466}" type="pres">
      <dgm:prSet presAssocID="{AA5C874F-A74F-4F1F-8293-69E543784444}" presName="child2" presStyleLbl="bgAcc1" presStyleIdx="1" presStyleCnt="4" custScaleX="128947" custLinFactNeighborX="10738"/>
      <dgm:spPr/>
      <dgm:t>
        <a:bodyPr/>
        <a:lstStyle/>
        <a:p>
          <a:endParaRPr lang="it-IT"/>
        </a:p>
      </dgm:t>
    </dgm:pt>
    <dgm:pt modelId="{20FB4CD9-F57F-4BFD-9FE7-84CACDC72185}" type="pres">
      <dgm:prSet presAssocID="{AA5C874F-A74F-4F1F-8293-69E54378444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CDF016-54BB-4A09-A47B-885CDD383467}" type="pres">
      <dgm:prSet presAssocID="{AA5C874F-A74F-4F1F-8293-69E543784444}" presName="child3group" presStyleCnt="0"/>
      <dgm:spPr/>
    </dgm:pt>
    <dgm:pt modelId="{C21F0663-6AE3-4D17-AFC0-2A9B358EAD29}" type="pres">
      <dgm:prSet presAssocID="{AA5C874F-A74F-4F1F-8293-69E543784444}" presName="child3" presStyleLbl="bgAcc1" presStyleIdx="2" presStyleCnt="4" custScaleX="131110" custLinFactNeighborX="8135" custLinFactNeighborY="-5482"/>
      <dgm:spPr/>
      <dgm:t>
        <a:bodyPr/>
        <a:lstStyle/>
        <a:p>
          <a:endParaRPr lang="it-IT"/>
        </a:p>
      </dgm:t>
    </dgm:pt>
    <dgm:pt modelId="{26512279-0186-4E2D-9E1C-AE68E94AC8B1}" type="pres">
      <dgm:prSet presAssocID="{AA5C874F-A74F-4F1F-8293-69E54378444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8B7BBA-B96A-4C06-B8A1-B66B3D65BC47}" type="pres">
      <dgm:prSet presAssocID="{AA5C874F-A74F-4F1F-8293-69E543784444}" presName="child4group" presStyleCnt="0"/>
      <dgm:spPr/>
    </dgm:pt>
    <dgm:pt modelId="{0E0895C7-A1FF-494D-8192-10155F772283}" type="pres">
      <dgm:prSet presAssocID="{AA5C874F-A74F-4F1F-8293-69E543784444}" presName="child4" presStyleLbl="bgAcc1" presStyleIdx="3" presStyleCnt="4" custScaleX="133052" custLinFactNeighborX="-8642" custLinFactNeighborY="-1566"/>
      <dgm:spPr/>
      <dgm:t>
        <a:bodyPr/>
        <a:lstStyle/>
        <a:p>
          <a:endParaRPr lang="it-IT"/>
        </a:p>
      </dgm:t>
    </dgm:pt>
    <dgm:pt modelId="{E911CB17-8D2E-4DCF-AFED-F2DF2DDEA9F2}" type="pres">
      <dgm:prSet presAssocID="{AA5C874F-A74F-4F1F-8293-69E54378444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671E79-84EA-45A7-B8C2-2364C118DAAD}" type="pres">
      <dgm:prSet presAssocID="{AA5C874F-A74F-4F1F-8293-69E543784444}" presName="childPlaceholder" presStyleCnt="0"/>
      <dgm:spPr/>
    </dgm:pt>
    <dgm:pt modelId="{7079DB85-CC7C-4C9A-BB7D-F94F27DD0BDE}" type="pres">
      <dgm:prSet presAssocID="{AA5C874F-A74F-4F1F-8293-69E543784444}" presName="circle" presStyleCnt="0"/>
      <dgm:spPr/>
    </dgm:pt>
    <dgm:pt modelId="{AD9A3432-FFD5-4148-8B8D-5C003EA09D62}" type="pres">
      <dgm:prSet presAssocID="{AA5C874F-A74F-4F1F-8293-69E543784444}" presName="quadrant1" presStyleLbl="node1" presStyleIdx="0" presStyleCnt="4" custScaleX="122277" custScaleY="115909" custLinFactNeighborX="-10997" custLinFactNeighborY="-520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3584CB-4667-4AE1-BFBC-BF6131CE78D8}" type="pres">
      <dgm:prSet presAssocID="{AA5C874F-A74F-4F1F-8293-69E543784444}" presName="quadrant2" presStyleLbl="node1" presStyleIdx="1" presStyleCnt="4" custScaleX="118803" custScaleY="114752" custLinFactNeighborX="7091" custLinFactNeighborY="-578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2831DE-50A5-4E99-BD17-A15F5913B482}" type="pres">
      <dgm:prSet presAssocID="{AA5C874F-A74F-4F1F-8293-69E543784444}" presName="quadrant3" presStyleLbl="node1" presStyleIdx="2" presStyleCnt="4" custScaleX="117647" custScaleY="114752" custLinFactNeighborX="7092" custLinFactNeighborY="578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4C36B3-298D-45BD-AF2C-0E83BB43A008}" type="pres">
      <dgm:prSet presAssocID="{AA5C874F-A74F-4F1F-8293-69E543784444}" presName="quadrant4" presStyleLbl="node1" presStyleIdx="3" presStyleCnt="4" custScaleX="122275" custScaleY="114459" custLinFactNeighborX="-10419" custLinFactNeighborY="593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20CF9C-7953-4036-97D0-552D99D4D827}" type="pres">
      <dgm:prSet presAssocID="{AA5C874F-A74F-4F1F-8293-69E543784444}" presName="quadrantPlaceholder" presStyleCnt="0"/>
      <dgm:spPr/>
    </dgm:pt>
    <dgm:pt modelId="{0FB6D85E-2018-4CD8-B2F7-D72F37C0E142}" type="pres">
      <dgm:prSet presAssocID="{AA5C874F-A74F-4F1F-8293-69E543784444}" presName="center1" presStyleLbl="fgShp" presStyleIdx="0" presStyleCnt="2" custFlipVert="1" custFlipHor="1" custScaleX="71668" custScaleY="8654"/>
      <dgm:spPr>
        <a:noFill/>
        <a:ln>
          <a:noFill/>
        </a:ln>
      </dgm:spPr>
    </dgm:pt>
    <dgm:pt modelId="{9F98BAF8-1A66-4A08-B2F9-C6914AEAD239}" type="pres">
      <dgm:prSet presAssocID="{AA5C874F-A74F-4F1F-8293-69E543784444}" presName="center2" presStyleLbl="fgShp" presStyleIdx="1" presStyleCnt="2"/>
      <dgm:spPr>
        <a:noFill/>
        <a:ln>
          <a:noFill/>
        </a:ln>
      </dgm:spPr>
    </dgm:pt>
  </dgm:ptLst>
  <dgm:cxnLst>
    <dgm:cxn modelId="{3A7D3CE0-924C-4111-AA74-E5A620CF1EE5}" type="presOf" srcId="{84955593-D930-41E2-8E0B-C6719D879312}" destId="{A168F743-0841-46D0-9C13-872307454466}" srcOrd="0" destOrd="1" presId="urn:microsoft.com/office/officeart/2005/8/layout/cycle4#1"/>
    <dgm:cxn modelId="{18919CE4-B2D7-48E4-A656-D512FC02E6E9}" srcId="{AA5C874F-A74F-4F1F-8293-69E543784444}" destId="{F3BD7CED-9DE7-4358-8335-8C22D9E0381E}" srcOrd="0" destOrd="0" parTransId="{0C1DD9B4-598B-4CF2-BCD4-82D6A6740C72}" sibTransId="{EEAC46C0-A376-488C-9881-A39EC9D2752D}"/>
    <dgm:cxn modelId="{1BEA7F22-FD6E-4D18-BA1B-0D1504139805}" type="presOf" srcId="{4FEBD5C7-A577-4B04-81C2-2E15C018B22B}" destId="{E62831DE-50A5-4E99-BD17-A15F5913B482}" srcOrd="0" destOrd="0" presId="urn:microsoft.com/office/officeart/2005/8/layout/cycle4#1"/>
    <dgm:cxn modelId="{FE54D104-2583-426A-A48C-99002C90533D}" type="presOf" srcId="{43784C25-E86D-471B-96AD-3EB23F9343F8}" destId="{AD66B96A-E64E-42EA-A0EB-D1FC41427ADF}" srcOrd="0" destOrd="1" presId="urn:microsoft.com/office/officeart/2005/8/layout/cycle4#1"/>
    <dgm:cxn modelId="{46FE17E0-C213-4045-98EC-DEE4B846B53A}" srcId="{AA5C874F-A74F-4F1F-8293-69E543784444}" destId="{68D707ED-5361-45DD-AD88-12F1494617E4}" srcOrd="1" destOrd="0" parTransId="{C4B975B9-AA11-406A-AC43-03C850003DF2}" sibTransId="{98FC3D46-AE5B-4DDC-AB7E-449DDA638366}"/>
    <dgm:cxn modelId="{B61CAA68-AA36-4640-8789-C2739212AF73}" srcId="{AA5C874F-A74F-4F1F-8293-69E543784444}" destId="{9C86010D-E3E0-431B-AF26-E4555AFFCAFC}" srcOrd="3" destOrd="0" parTransId="{CE223FD4-DD25-4E59-8EB5-E1DA75CAC378}" sibTransId="{35C00C87-F197-4CDE-9E43-C4D81B6972CC}"/>
    <dgm:cxn modelId="{545A776E-14A6-4663-BEB1-8034BD57E95C}" type="presOf" srcId="{6EBB6293-164C-4492-BCB2-9AC1BDFC46F3}" destId="{E911CB17-8D2E-4DCF-AFED-F2DF2DDEA9F2}" srcOrd="1" destOrd="1" presId="urn:microsoft.com/office/officeart/2005/8/layout/cycle4#1"/>
    <dgm:cxn modelId="{BA5E9A16-47E8-4A52-BC64-B3496B85E86B}" srcId="{AA5C874F-A74F-4F1F-8293-69E543784444}" destId="{4FEBD5C7-A577-4B04-81C2-2E15C018B22B}" srcOrd="2" destOrd="0" parTransId="{D2A2FABE-1D1B-422B-96E4-BE4C0AAA2C32}" sibTransId="{992BD22B-F905-45A9-9690-6E11F3C2EDA7}"/>
    <dgm:cxn modelId="{F6D792F7-AEE5-42FD-BFB5-4921A4FA28D4}" type="presOf" srcId="{84955593-D930-41E2-8E0B-C6719D879312}" destId="{20FB4CD9-F57F-4BFD-9FE7-84CACDC72185}" srcOrd="1" destOrd="1" presId="urn:microsoft.com/office/officeart/2005/8/layout/cycle4#1"/>
    <dgm:cxn modelId="{D497449F-DE2B-4E79-800D-F19FE576DB89}" type="presOf" srcId="{F3BD7CED-9DE7-4358-8335-8C22D9E0381E}" destId="{AD9A3432-FFD5-4148-8B8D-5C003EA09D62}" srcOrd="0" destOrd="0" presId="urn:microsoft.com/office/officeart/2005/8/layout/cycle4#1"/>
    <dgm:cxn modelId="{C8B720F1-ABBC-4947-A630-69AFC8635A73}" srcId="{9C86010D-E3E0-431B-AF26-E4555AFFCAFC}" destId="{6EBB6293-164C-4492-BCB2-9AC1BDFC46F3}" srcOrd="1" destOrd="0" parTransId="{80A351BF-B0A0-4119-9DE9-1D4CB959C326}" sibTransId="{3AC60E9C-AC18-46EE-9EF6-6BB9FF1880BA}"/>
    <dgm:cxn modelId="{EDBBFC57-ECB5-4250-89D5-3FC1793FEE20}" srcId="{F3BD7CED-9DE7-4358-8335-8C22D9E0381E}" destId="{1A8EF248-6043-487C-8E3C-8596E08771D8}" srcOrd="0" destOrd="0" parTransId="{FDB3E98E-FB8D-48D4-80F1-1617AB52C7FB}" sibTransId="{CD8D7C01-2407-45AF-B97E-2ECCE732DDFF}"/>
    <dgm:cxn modelId="{09C288DC-9866-41CD-B0E4-E03F6A8ADC34}" type="presOf" srcId="{0D553197-B192-4DBC-A65D-2D374E183F9A}" destId="{0E0895C7-A1FF-494D-8192-10155F772283}" srcOrd="0" destOrd="0" presId="urn:microsoft.com/office/officeart/2005/8/layout/cycle4#1"/>
    <dgm:cxn modelId="{DF57298E-A4D7-4E68-80E5-2F12C60968C6}" type="presOf" srcId="{68D707ED-5361-45DD-AD88-12F1494617E4}" destId="{753584CB-4667-4AE1-BFBC-BF6131CE78D8}" srcOrd="0" destOrd="0" presId="urn:microsoft.com/office/officeart/2005/8/layout/cycle4#1"/>
    <dgm:cxn modelId="{BA5EC6A0-9303-45F5-B453-930600CE9776}" type="presOf" srcId="{EC8E1AED-3316-426E-BA8A-B768500B3252}" destId="{C21F0663-6AE3-4D17-AFC0-2A9B358EAD29}" srcOrd="0" destOrd="0" presId="urn:microsoft.com/office/officeart/2005/8/layout/cycle4#1"/>
    <dgm:cxn modelId="{74F0786D-9175-403F-97E3-59CF8BFCFF2D}" srcId="{68D707ED-5361-45DD-AD88-12F1494617E4}" destId="{84955593-D930-41E2-8E0B-C6719D879312}" srcOrd="1" destOrd="0" parTransId="{DF0A8B29-B07C-4EA8-968E-8086D57A2C90}" sibTransId="{8B6160B6-AEC8-4768-A6E6-B54FCC45B935}"/>
    <dgm:cxn modelId="{9385334D-613F-48FD-B3E3-10F096E7B95A}" srcId="{F3BD7CED-9DE7-4358-8335-8C22D9E0381E}" destId="{43784C25-E86D-471B-96AD-3EB23F9343F8}" srcOrd="1" destOrd="0" parTransId="{9E22867E-0B9E-4077-8B3D-2E8065452B9F}" sibTransId="{15179728-56CC-4999-A077-76C50007BFF0}"/>
    <dgm:cxn modelId="{1E34F2B9-D7F9-40AE-BA9E-CE93423354BE}" type="presOf" srcId="{9C86010D-E3E0-431B-AF26-E4555AFFCAFC}" destId="{794C36B3-298D-45BD-AF2C-0E83BB43A008}" srcOrd="0" destOrd="0" presId="urn:microsoft.com/office/officeart/2005/8/layout/cycle4#1"/>
    <dgm:cxn modelId="{97E9CFB9-D55F-4BBD-B10E-CC13771D186F}" srcId="{AA5C874F-A74F-4F1F-8293-69E543784444}" destId="{ECBD85A2-DE02-45E6-8E32-5462B576FCBC}" srcOrd="4" destOrd="0" parTransId="{D0325B4B-95E3-4232-B426-F4D025DC40C7}" sibTransId="{44EE4849-E30B-4164-B6B6-5DA4E8E1C1F1}"/>
    <dgm:cxn modelId="{6CE70102-BEF1-4BD6-A626-D8037723D798}" type="presOf" srcId="{1A8EF248-6043-487C-8E3C-8596E08771D8}" destId="{AD66B96A-E64E-42EA-A0EB-D1FC41427ADF}" srcOrd="0" destOrd="0" presId="urn:microsoft.com/office/officeart/2005/8/layout/cycle4#1"/>
    <dgm:cxn modelId="{91203861-D967-4E69-9965-853160E298FB}" srcId="{4FEBD5C7-A577-4B04-81C2-2E15C018B22B}" destId="{EC8E1AED-3316-426E-BA8A-B768500B3252}" srcOrd="0" destOrd="0" parTransId="{7EA6A93C-2392-4DDD-BAF1-AD538841F3DA}" sibTransId="{C3CAB159-90D3-48CE-A359-5492D4346C9D}"/>
    <dgm:cxn modelId="{2C4CFBBC-8D3B-4A7A-AC8A-C754838C201E}" srcId="{9C86010D-E3E0-431B-AF26-E4555AFFCAFC}" destId="{0D553197-B192-4DBC-A65D-2D374E183F9A}" srcOrd="0" destOrd="0" parTransId="{2A88DDF0-67AE-498D-9809-3EBAC2020900}" sibTransId="{A3412DC5-9E9B-4EAE-8900-8C56953046C3}"/>
    <dgm:cxn modelId="{EC83A010-8033-4A45-A512-65D7A955FDCD}" type="presOf" srcId="{0D553197-B192-4DBC-A65D-2D374E183F9A}" destId="{E911CB17-8D2E-4DCF-AFED-F2DF2DDEA9F2}" srcOrd="1" destOrd="0" presId="urn:microsoft.com/office/officeart/2005/8/layout/cycle4#1"/>
    <dgm:cxn modelId="{F577881A-3C8D-45C8-AA18-2B2EB61D5C40}" type="presOf" srcId="{AA5C874F-A74F-4F1F-8293-69E543784444}" destId="{9EC76A62-7692-4BBA-AA0F-75AE02B61373}" srcOrd="0" destOrd="0" presId="urn:microsoft.com/office/officeart/2005/8/layout/cycle4#1"/>
    <dgm:cxn modelId="{C975537C-E1A8-4715-A480-447C1D953359}" type="presOf" srcId="{87B26F0F-7589-40C0-AFEF-A3139DC5276A}" destId="{C21F0663-6AE3-4D17-AFC0-2A9B358EAD29}" srcOrd="0" destOrd="1" presId="urn:microsoft.com/office/officeart/2005/8/layout/cycle4#1"/>
    <dgm:cxn modelId="{7F8A808C-6EB5-482B-8086-1D26EE42C90E}" type="presOf" srcId="{1A8EF248-6043-487C-8E3C-8596E08771D8}" destId="{C7B1BC92-8D76-4B75-9FDE-476E73C03FF1}" srcOrd="1" destOrd="0" presId="urn:microsoft.com/office/officeart/2005/8/layout/cycle4#1"/>
    <dgm:cxn modelId="{0F07A553-4CFE-4092-8170-019124BBF10B}" type="presOf" srcId="{6EBB6293-164C-4492-BCB2-9AC1BDFC46F3}" destId="{0E0895C7-A1FF-494D-8192-10155F772283}" srcOrd="0" destOrd="1" presId="urn:microsoft.com/office/officeart/2005/8/layout/cycle4#1"/>
    <dgm:cxn modelId="{CB0894E9-3A12-498E-9CB6-F63FC6D0E92C}" type="presOf" srcId="{B7705C32-93D4-4FC4-AF7F-AE75BD8D9486}" destId="{A168F743-0841-46D0-9C13-872307454466}" srcOrd="0" destOrd="0" presId="urn:microsoft.com/office/officeart/2005/8/layout/cycle4#1"/>
    <dgm:cxn modelId="{7882EFBF-934D-43E4-BBAA-29878D4C8D38}" type="presOf" srcId="{43784C25-E86D-471B-96AD-3EB23F9343F8}" destId="{C7B1BC92-8D76-4B75-9FDE-476E73C03FF1}" srcOrd="1" destOrd="1" presId="urn:microsoft.com/office/officeart/2005/8/layout/cycle4#1"/>
    <dgm:cxn modelId="{E94E06DD-4FEC-40EB-AC7E-2DF8424BE8F6}" srcId="{68D707ED-5361-45DD-AD88-12F1494617E4}" destId="{B7705C32-93D4-4FC4-AF7F-AE75BD8D9486}" srcOrd="0" destOrd="0" parTransId="{9B96E380-2722-40BE-B5F7-EB504F979CEA}" sibTransId="{98545585-AA0D-4A27-88C2-02CA1DECCDB9}"/>
    <dgm:cxn modelId="{A07DFF41-0DB0-418D-8BAE-54206FC7D202}" type="presOf" srcId="{B7705C32-93D4-4FC4-AF7F-AE75BD8D9486}" destId="{20FB4CD9-F57F-4BFD-9FE7-84CACDC72185}" srcOrd="1" destOrd="0" presId="urn:microsoft.com/office/officeart/2005/8/layout/cycle4#1"/>
    <dgm:cxn modelId="{3AFDF121-BCA1-4E63-9F85-CBB4610A1D2D}" type="presOf" srcId="{87B26F0F-7589-40C0-AFEF-A3139DC5276A}" destId="{26512279-0186-4E2D-9E1C-AE68E94AC8B1}" srcOrd="1" destOrd="1" presId="urn:microsoft.com/office/officeart/2005/8/layout/cycle4#1"/>
    <dgm:cxn modelId="{9ADEBD55-4487-4CD3-A47A-53025D7CFA29}" type="presOf" srcId="{EC8E1AED-3316-426E-BA8A-B768500B3252}" destId="{26512279-0186-4E2D-9E1C-AE68E94AC8B1}" srcOrd="1" destOrd="0" presId="urn:microsoft.com/office/officeart/2005/8/layout/cycle4#1"/>
    <dgm:cxn modelId="{13E15309-6618-4E0D-A13A-9340323790A6}" srcId="{4FEBD5C7-A577-4B04-81C2-2E15C018B22B}" destId="{87B26F0F-7589-40C0-AFEF-A3139DC5276A}" srcOrd="1" destOrd="0" parTransId="{CE675BD2-28F3-44A3-9C0A-724C5FB0C24E}" sibTransId="{8BD14A74-2EFF-465C-8F5F-C0ED7B962738}"/>
    <dgm:cxn modelId="{E9111C04-7E92-42FF-9159-A2536B6B30EA}" type="presParOf" srcId="{9EC76A62-7692-4BBA-AA0F-75AE02B61373}" destId="{DA6769E6-00E5-47CE-895B-D9F3C5AF42B5}" srcOrd="0" destOrd="0" presId="urn:microsoft.com/office/officeart/2005/8/layout/cycle4#1"/>
    <dgm:cxn modelId="{F87B2843-4481-4CDA-81FB-6FC160131EC0}" type="presParOf" srcId="{DA6769E6-00E5-47CE-895B-D9F3C5AF42B5}" destId="{456A5652-6A38-4E24-82FB-78110FF1D67A}" srcOrd="0" destOrd="0" presId="urn:microsoft.com/office/officeart/2005/8/layout/cycle4#1"/>
    <dgm:cxn modelId="{709A846B-6CCC-40F7-89B1-A70BEBF234BA}" type="presParOf" srcId="{456A5652-6A38-4E24-82FB-78110FF1D67A}" destId="{AD66B96A-E64E-42EA-A0EB-D1FC41427ADF}" srcOrd="0" destOrd="0" presId="urn:microsoft.com/office/officeart/2005/8/layout/cycle4#1"/>
    <dgm:cxn modelId="{FB22292A-E99F-47DA-9EF6-29253443C1D8}" type="presParOf" srcId="{456A5652-6A38-4E24-82FB-78110FF1D67A}" destId="{C7B1BC92-8D76-4B75-9FDE-476E73C03FF1}" srcOrd="1" destOrd="0" presId="urn:microsoft.com/office/officeart/2005/8/layout/cycle4#1"/>
    <dgm:cxn modelId="{9D11D656-63C7-4FF9-96D4-969B690F2986}" type="presParOf" srcId="{DA6769E6-00E5-47CE-895B-D9F3C5AF42B5}" destId="{356694D9-3106-4E7C-BF11-BEBC343A376A}" srcOrd="1" destOrd="0" presId="urn:microsoft.com/office/officeart/2005/8/layout/cycle4#1"/>
    <dgm:cxn modelId="{E95A8033-3C3B-4555-8B3D-79D1BE14362D}" type="presParOf" srcId="{356694D9-3106-4E7C-BF11-BEBC343A376A}" destId="{A168F743-0841-46D0-9C13-872307454466}" srcOrd="0" destOrd="0" presId="urn:microsoft.com/office/officeart/2005/8/layout/cycle4#1"/>
    <dgm:cxn modelId="{16003841-C72D-4839-A10F-C9A0F29589AC}" type="presParOf" srcId="{356694D9-3106-4E7C-BF11-BEBC343A376A}" destId="{20FB4CD9-F57F-4BFD-9FE7-84CACDC72185}" srcOrd="1" destOrd="0" presId="urn:microsoft.com/office/officeart/2005/8/layout/cycle4#1"/>
    <dgm:cxn modelId="{C0D98502-4FDD-413E-BBE3-2335471CB989}" type="presParOf" srcId="{DA6769E6-00E5-47CE-895B-D9F3C5AF42B5}" destId="{04CDF016-54BB-4A09-A47B-885CDD383467}" srcOrd="2" destOrd="0" presId="urn:microsoft.com/office/officeart/2005/8/layout/cycle4#1"/>
    <dgm:cxn modelId="{4FCD76A4-3AE0-4015-992A-FB75181AC4BA}" type="presParOf" srcId="{04CDF016-54BB-4A09-A47B-885CDD383467}" destId="{C21F0663-6AE3-4D17-AFC0-2A9B358EAD29}" srcOrd="0" destOrd="0" presId="urn:microsoft.com/office/officeart/2005/8/layout/cycle4#1"/>
    <dgm:cxn modelId="{7741254D-FC65-4B76-BD01-FC3A10ED60BB}" type="presParOf" srcId="{04CDF016-54BB-4A09-A47B-885CDD383467}" destId="{26512279-0186-4E2D-9E1C-AE68E94AC8B1}" srcOrd="1" destOrd="0" presId="urn:microsoft.com/office/officeart/2005/8/layout/cycle4#1"/>
    <dgm:cxn modelId="{65800A36-34E7-4AD6-8361-862CB888548D}" type="presParOf" srcId="{DA6769E6-00E5-47CE-895B-D9F3C5AF42B5}" destId="{5E8B7BBA-B96A-4C06-B8A1-B66B3D65BC47}" srcOrd="3" destOrd="0" presId="urn:microsoft.com/office/officeart/2005/8/layout/cycle4#1"/>
    <dgm:cxn modelId="{529F0C60-CE32-4B9F-B921-5070490C2CC1}" type="presParOf" srcId="{5E8B7BBA-B96A-4C06-B8A1-B66B3D65BC47}" destId="{0E0895C7-A1FF-494D-8192-10155F772283}" srcOrd="0" destOrd="0" presId="urn:microsoft.com/office/officeart/2005/8/layout/cycle4#1"/>
    <dgm:cxn modelId="{09991BC5-55E8-4D7C-8A23-EE4910A24784}" type="presParOf" srcId="{5E8B7BBA-B96A-4C06-B8A1-B66B3D65BC47}" destId="{E911CB17-8D2E-4DCF-AFED-F2DF2DDEA9F2}" srcOrd="1" destOrd="0" presId="urn:microsoft.com/office/officeart/2005/8/layout/cycle4#1"/>
    <dgm:cxn modelId="{164FD71E-B096-46B1-B810-6990EC6FB677}" type="presParOf" srcId="{DA6769E6-00E5-47CE-895B-D9F3C5AF42B5}" destId="{13671E79-84EA-45A7-B8C2-2364C118DAAD}" srcOrd="4" destOrd="0" presId="urn:microsoft.com/office/officeart/2005/8/layout/cycle4#1"/>
    <dgm:cxn modelId="{4D0EFD8D-44C8-4D30-A739-896272F3303C}" type="presParOf" srcId="{9EC76A62-7692-4BBA-AA0F-75AE02B61373}" destId="{7079DB85-CC7C-4C9A-BB7D-F94F27DD0BDE}" srcOrd="1" destOrd="0" presId="urn:microsoft.com/office/officeart/2005/8/layout/cycle4#1"/>
    <dgm:cxn modelId="{627BAA0A-8790-48F4-8653-5D70870DB758}" type="presParOf" srcId="{7079DB85-CC7C-4C9A-BB7D-F94F27DD0BDE}" destId="{AD9A3432-FFD5-4148-8B8D-5C003EA09D62}" srcOrd="0" destOrd="0" presId="urn:microsoft.com/office/officeart/2005/8/layout/cycle4#1"/>
    <dgm:cxn modelId="{C421B841-DCF7-4EC7-8C5E-696793F4832C}" type="presParOf" srcId="{7079DB85-CC7C-4C9A-BB7D-F94F27DD0BDE}" destId="{753584CB-4667-4AE1-BFBC-BF6131CE78D8}" srcOrd="1" destOrd="0" presId="urn:microsoft.com/office/officeart/2005/8/layout/cycle4#1"/>
    <dgm:cxn modelId="{2E9D2F7A-75E6-434F-9A02-F6A093038802}" type="presParOf" srcId="{7079DB85-CC7C-4C9A-BB7D-F94F27DD0BDE}" destId="{E62831DE-50A5-4E99-BD17-A15F5913B482}" srcOrd="2" destOrd="0" presId="urn:microsoft.com/office/officeart/2005/8/layout/cycle4#1"/>
    <dgm:cxn modelId="{AC8B7761-B6FC-4348-A01C-6E603EB64E66}" type="presParOf" srcId="{7079DB85-CC7C-4C9A-BB7D-F94F27DD0BDE}" destId="{794C36B3-298D-45BD-AF2C-0E83BB43A008}" srcOrd="3" destOrd="0" presId="urn:microsoft.com/office/officeart/2005/8/layout/cycle4#1"/>
    <dgm:cxn modelId="{693F28D6-9854-4B97-BF8B-655052430AD4}" type="presParOf" srcId="{7079DB85-CC7C-4C9A-BB7D-F94F27DD0BDE}" destId="{CB20CF9C-7953-4036-97D0-552D99D4D827}" srcOrd="4" destOrd="0" presId="urn:microsoft.com/office/officeart/2005/8/layout/cycle4#1"/>
    <dgm:cxn modelId="{AB239884-6D50-498C-A569-7BB13801D835}" type="presParOf" srcId="{9EC76A62-7692-4BBA-AA0F-75AE02B61373}" destId="{0FB6D85E-2018-4CD8-B2F7-D72F37C0E142}" srcOrd="2" destOrd="0" presId="urn:microsoft.com/office/officeart/2005/8/layout/cycle4#1"/>
    <dgm:cxn modelId="{615F4F4B-BFE8-472F-9B09-C4DCFE0BCFE3}" type="presParOf" srcId="{9EC76A62-7692-4BBA-AA0F-75AE02B61373}" destId="{9F98BAF8-1A66-4A08-B2F9-C6914AEAD239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5C874F-A74F-4F1F-8293-69E543784444}" type="doc">
      <dgm:prSet loTypeId="urn:microsoft.com/office/officeart/2005/8/layout/cycle4#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3BD7CED-9DE7-4358-8335-8C22D9E0381E}">
      <dgm:prSet phldrT="[Testo]" custT="1"/>
      <dgm:spPr/>
      <dgm:t>
        <a:bodyPr/>
        <a:lstStyle/>
        <a:p>
          <a:pPr algn="ctr"/>
          <a:r>
            <a:rPr lang="it-IT" sz="1600" b="1" dirty="0" smtClean="0">
              <a:solidFill>
                <a:schemeClr val="tx1"/>
              </a:solidFill>
            </a:rPr>
            <a:t>Poco coinvolti nel proprio lavoro, esauriti, ma non cinici, basso stress, scarsa necessità di recupero, nessuna problematica di conciliazione lavoro-vita privata, buona salute generale </a:t>
          </a:r>
        </a:p>
        <a:p>
          <a:pPr algn="ctr"/>
          <a:endParaRPr lang="it-IT" sz="1600" b="1" dirty="0">
            <a:solidFill>
              <a:schemeClr val="tx1"/>
            </a:solidFill>
          </a:endParaRPr>
        </a:p>
      </dgm:t>
    </dgm:pt>
    <dgm:pt modelId="{0C1DD9B4-598B-4CF2-BCD4-82D6A6740C72}" type="parTrans" cxnId="{18919CE4-B2D7-48E4-A656-D512FC02E6E9}">
      <dgm:prSet/>
      <dgm:spPr/>
      <dgm:t>
        <a:bodyPr/>
        <a:lstStyle/>
        <a:p>
          <a:endParaRPr lang="it-IT"/>
        </a:p>
      </dgm:t>
    </dgm:pt>
    <dgm:pt modelId="{EEAC46C0-A376-488C-9881-A39EC9D2752D}" type="sibTrans" cxnId="{18919CE4-B2D7-48E4-A656-D512FC02E6E9}">
      <dgm:prSet/>
      <dgm:spPr/>
      <dgm:t>
        <a:bodyPr/>
        <a:lstStyle/>
        <a:p>
          <a:endParaRPr lang="it-IT"/>
        </a:p>
      </dgm:t>
    </dgm:pt>
    <dgm:pt modelId="{1A8EF248-6043-487C-8E3C-8596E08771D8}">
      <dgm:prSet phldrT="[Testo]" custT="1"/>
      <dgm:spPr>
        <a:ln>
          <a:solidFill>
            <a:srgbClr val="0070C0"/>
          </a:solidFill>
        </a:ln>
      </dgm:spPr>
      <dgm:t>
        <a:bodyPr/>
        <a:lstStyle/>
        <a:p>
          <a:pPr marL="0"/>
          <a:r>
            <a:rPr lang="it-IT" sz="1800" b="0" dirty="0" smtClean="0">
              <a:solidFill>
                <a:srgbClr val="0070C0"/>
              </a:solidFill>
            </a:rPr>
            <a:t>Poco coinvolti e in salute</a:t>
          </a:r>
          <a:endParaRPr lang="it-IT" sz="1800" b="0" dirty="0">
            <a:solidFill>
              <a:srgbClr val="0070C0"/>
            </a:solidFill>
          </a:endParaRPr>
        </a:p>
      </dgm:t>
    </dgm:pt>
    <dgm:pt modelId="{FDB3E98E-FB8D-48D4-80F1-1617AB52C7FB}" type="parTrans" cxnId="{EDBBFC57-ECB5-4250-89D5-3FC1793FEE20}">
      <dgm:prSet/>
      <dgm:spPr/>
      <dgm:t>
        <a:bodyPr/>
        <a:lstStyle/>
        <a:p>
          <a:endParaRPr lang="it-IT"/>
        </a:p>
      </dgm:t>
    </dgm:pt>
    <dgm:pt modelId="{CD8D7C01-2407-45AF-B97E-2ECCE732DDFF}" type="sibTrans" cxnId="{EDBBFC57-ECB5-4250-89D5-3FC1793FEE20}">
      <dgm:prSet/>
      <dgm:spPr/>
      <dgm:t>
        <a:bodyPr/>
        <a:lstStyle/>
        <a:p>
          <a:endParaRPr lang="it-IT"/>
        </a:p>
      </dgm:t>
    </dgm:pt>
    <dgm:pt modelId="{68D707ED-5361-45DD-AD88-12F1494617E4}">
      <dgm:prSet phldrT="[Testo]" custT="1"/>
      <dgm:spPr>
        <a:solidFill>
          <a:srgbClr val="92D050"/>
        </a:solidFill>
      </dgm:spPr>
      <dgm:t>
        <a:bodyPr/>
        <a:lstStyle/>
        <a:p>
          <a:pPr algn="ctr"/>
          <a:r>
            <a:rPr lang="it-IT" sz="1600" b="1" dirty="0" smtClean="0">
              <a:solidFill>
                <a:schemeClr val="tx1"/>
              </a:solidFill>
            </a:rPr>
            <a:t>Molto coinvolti nel proprio lavoro, per nulla esauriti né cinici né stressati, nessuna problematica di conciliazione lavoro-vita privata, bassa necessità di recupero, buona salute generale</a:t>
          </a:r>
        </a:p>
        <a:p>
          <a:pPr algn="ctr"/>
          <a:endParaRPr lang="it-IT" sz="1600" b="1" dirty="0">
            <a:solidFill>
              <a:schemeClr val="tx1"/>
            </a:solidFill>
          </a:endParaRPr>
        </a:p>
      </dgm:t>
    </dgm:pt>
    <dgm:pt modelId="{C4B975B9-AA11-406A-AC43-03C850003DF2}" type="parTrans" cxnId="{46FE17E0-C213-4045-98EC-DEE4B846B53A}">
      <dgm:prSet/>
      <dgm:spPr/>
      <dgm:t>
        <a:bodyPr/>
        <a:lstStyle/>
        <a:p>
          <a:endParaRPr lang="it-IT"/>
        </a:p>
      </dgm:t>
    </dgm:pt>
    <dgm:pt modelId="{98FC3D46-AE5B-4DDC-AB7E-449DDA638366}" type="sibTrans" cxnId="{46FE17E0-C213-4045-98EC-DEE4B846B53A}">
      <dgm:prSet/>
      <dgm:spPr/>
      <dgm:t>
        <a:bodyPr/>
        <a:lstStyle/>
        <a:p>
          <a:endParaRPr lang="it-IT"/>
        </a:p>
      </dgm:t>
    </dgm:pt>
    <dgm:pt modelId="{B7705C32-93D4-4FC4-AF7F-AE75BD8D9486}">
      <dgm:prSet phldrT="[Testo]" custT="1"/>
      <dgm:spPr>
        <a:ln>
          <a:solidFill>
            <a:srgbClr val="00B050"/>
          </a:solidFill>
        </a:ln>
      </dgm:spPr>
      <dgm:t>
        <a:bodyPr/>
        <a:lstStyle/>
        <a:p>
          <a:pPr algn="r"/>
          <a:r>
            <a:rPr lang="it-IT" sz="1800" b="0" dirty="0" smtClean="0">
              <a:solidFill>
                <a:srgbClr val="00B050"/>
              </a:solidFill>
            </a:rPr>
            <a:t>Molto coinvolti e in salute</a:t>
          </a:r>
          <a:endParaRPr lang="it-IT" sz="1800" b="0" dirty="0">
            <a:solidFill>
              <a:srgbClr val="00B050"/>
            </a:solidFill>
          </a:endParaRPr>
        </a:p>
      </dgm:t>
    </dgm:pt>
    <dgm:pt modelId="{9B96E380-2722-40BE-B5F7-EB504F979CEA}" type="parTrans" cxnId="{E94E06DD-4FEC-40EB-AC7E-2DF8424BE8F6}">
      <dgm:prSet/>
      <dgm:spPr/>
      <dgm:t>
        <a:bodyPr/>
        <a:lstStyle/>
        <a:p>
          <a:endParaRPr lang="it-IT"/>
        </a:p>
      </dgm:t>
    </dgm:pt>
    <dgm:pt modelId="{98545585-AA0D-4A27-88C2-02CA1DECCDB9}" type="sibTrans" cxnId="{E94E06DD-4FEC-40EB-AC7E-2DF8424BE8F6}">
      <dgm:prSet/>
      <dgm:spPr/>
      <dgm:t>
        <a:bodyPr/>
        <a:lstStyle/>
        <a:p>
          <a:endParaRPr lang="it-IT"/>
        </a:p>
      </dgm:t>
    </dgm:pt>
    <dgm:pt modelId="{4FEBD5C7-A577-4B04-81C2-2E15C018B22B}">
      <dgm:prSet phldrT="[Testo]" custT="1"/>
      <dgm:spPr>
        <a:solidFill>
          <a:srgbClr val="FF6600"/>
        </a:solidFill>
      </dgm:spPr>
      <dgm:t>
        <a:bodyPr/>
        <a:lstStyle/>
        <a:p>
          <a:pPr>
            <a:spcAft>
              <a:spcPts val="1200"/>
            </a:spcAft>
          </a:pPr>
          <a:endParaRPr lang="it-IT" sz="1600" b="1" dirty="0" smtClean="0">
            <a:solidFill>
              <a:schemeClr val="tx1"/>
            </a:solidFill>
          </a:endParaRPr>
        </a:p>
        <a:p>
          <a:pPr>
            <a:spcAft>
              <a:spcPts val="1200"/>
            </a:spcAft>
          </a:pPr>
          <a:endParaRPr lang="it-IT" sz="1600" b="1" dirty="0" smtClean="0">
            <a:solidFill>
              <a:schemeClr val="tx1"/>
            </a:solidFill>
          </a:endParaRPr>
        </a:p>
        <a:p>
          <a:pPr>
            <a:spcAft>
              <a:spcPts val="1200"/>
            </a:spcAft>
          </a:pPr>
          <a:r>
            <a:rPr lang="it-IT" sz="1600" b="1" dirty="0" smtClean="0">
              <a:solidFill>
                <a:schemeClr val="tx1"/>
              </a:solidFill>
            </a:rPr>
            <a:t>Coinvolti nel proprio lavoro, poco esauriti, ma cinici, livello di stress e necessità di recupero intermedi, alcune difficoltà di conciliazione lavoro-vita privata, salute generale discreta</a:t>
          </a:r>
        </a:p>
        <a:p>
          <a:pPr>
            <a:spcAft>
              <a:spcPct val="35000"/>
            </a:spcAft>
          </a:pPr>
          <a:endParaRPr lang="it-IT" sz="1600" dirty="0" smtClean="0"/>
        </a:p>
      </dgm:t>
    </dgm:pt>
    <dgm:pt modelId="{D2A2FABE-1D1B-422B-96E4-BE4C0AAA2C32}" type="parTrans" cxnId="{BA5E9A16-47E8-4A52-BC64-B3496B85E86B}">
      <dgm:prSet/>
      <dgm:spPr/>
      <dgm:t>
        <a:bodyPr/>
        <a:lstStyle/>
        <a:p>
          <a:endParaRPr lang="it-IT"/>
        </a:p>
      </dgm:t>
    </dgm:pt>
    <dgm:pt modelId="{992BD22B-F905-45A9-9690-6E11F3C2EDA7}" type="sibTrans" cxnId="{BA5E9A16-47E8-4A52-BC64-B3496B85E86B}">
      <dgm:prSet/>
      <dgm:spPr/>
      <dgm:t>
        <a:bodyPr/>
        <a:lstStyle/>
        <a:p>
          <a:endParaRPr lang="it-IT"/>
        </a:p>
      </dgm:t>
    </dgm:pt>
    <dgm:pt modelId="{EC8E1AED-3316-426E-BA8A-B768500B3252}">
      <dgm:prSet phldrT="[Testo]" custT="1"/>
      <dgm:spPr>
        <a:ln>
          <a:solidFill>
            <a:srgbClr val="FF6600"/>
          </a:solidFill>
        </a:ln>
      </dgm:spPr>
      <dgm:t>
        <a:bodyPr/>
        <a:lstStyle/>
        <a:p>
          <a:pPr marL="179388" indent="447675" algn="r">
            <a:spcAft>
              <a:spcPct val="15000"/>
            </a:spcAft>
          </a:pPr>
          <a:r>
            <a:rPr lang="it-IT" sz="1800" b="0" dirty="0" smtClean="0">
              <a:solidFill>
                <a:srgbClr val="FF6600"/>
              </a:solidFill>
            </a:rPr>
            <a:t> Molto coinvolti, ma cinici</a:t>
          </a:r>
          <a:endParaRPr lang="it-IT" sz="1800" b="0" dirty="0">
            <a:solidFill>
              <a:srgbClr val="FF6600"/>
            </a:solidFill>
          </a:endParaRPr>
        </a:p>
      </dgm:t>
    </dgm:pt>
    <dgm:pt modelId="{7EA6A93C-2392-4DDD-BAF1-AD538841F3DA}" type="parTrans" cxnId="{91203861-D967-4E69-9965-853160E298FB}">
      <dgm:prSet/>
      <dgm:spPr/>
      <dgm:t>
        <a:bodyPr/>
        <a:lstStyle/>
        <a:p>
          <a:endParaRPr lang="it-IT"/>
        </a:p>
      </dgm:t>
    </dgm:pt>
    <dgm:pt modelId="{C3CAB159-90D3-48CE-A359-5492D4346C9D}" type="sibTrans" cxnId="{91203861-D967-4E69-9965-853160E298FB}">
      <dgm:prSet/>
      <dgm:spPr/>
      <dgm:t>
        <a:bodyPr/>
        <a:lstStyle/>
        <a:p>
          <a:endParaRPr lang="it-IT"/>
        </a:p>
      </dgm:t>
    </dgm:pt>
    <dgm:pt modelId="{9C86010D-E3E0-431B-AF26-E4555AFFCAFC}">
      <dgm:prSet phldrT="[Testo]" custT="1"/>
      <dgm:spPr>
        <a:solidFill>
          <a:srgbClr val="FF0000"/>
        </a:solidFill>
      </dgm:spPr>
      <dgm:t>
        <a:bodyPr/>
        <a:lstStyle/>
        <a:p>
          <a:pPr>
            <a:spcBef>
              <a:spcPct val="0"/>
            </a:spcBef>
            <a:spcAft>
              <a:spcPct val="35000"/>
            </a:spcAft>
          </a:pPr>
          <a:endParaRPr lang="it-IT" sz="1600" dirty="0" smtClean="0"/>
        </a:p>
        <a:p>
          <a:pPr>
            <a:spcBef>
              <a:spcPts val="600"/>
            </a:spcBef>
            <a:spcAft>
              <a:spcPts val="0"/>
            </a:spcAft>
          </a:pPr>
          <a:endParaRPr lang="it-IT" sz="1600" b="1" dirty="0" smtClean="0">
            <a:solidFill>
              <a:schemeClr val="tx1"/>
            </a:solidFill>
          </a:endParaRPr>
        </a:p>
        <a:p>
          <a:pPr>
            <a:spcBef>
              <a:spcPts val="600"/>
            </a:spcBef>
            <a:spcAft>
              <a:spcPts val="0"/>
            </a:spcAft>
          </a:pPr>
          <a:r>
            <a:rPr lang="it-IT" sz="1600" b="1" dirty="0" smtClean="0">
              <a:solidFill>
                <a:schemeClr val="tx1"/>
              </a:solidFill>
            </a:rPr>
            <a:t>Basso coinvolgimento nel lavoro, alti livelli di esaurimento emotivo, cinismo e stress, con conseguente intensa necessità di recupero, cattiva conciliazione lavoro-vita privata, salute generale </a:t>
          </a:r>
        </a:p>
        <a:p>
          <a:pPr>
            <a:spcBef>
              <a:spcPts val="600"/>
            </a:spcBef>
            <a:spcAft>
              <a:spcPts val="0"/>
            </a:spcAft>
          </a:pPr>
          <a:r>
            <a:rPr lang="it-IT" sz="1600" b="1" dirty="0" smtClean="0">
              <a:solidFill>
                <a:schemeClr val="tx1"/>
              </a:solidFill>
            </a:rPr>
            <a:t>precaria </a:t>
          </a:r>
          <a:endParaRPr lang="it-IT" sz="1600" b="1" dirty="0">
            <a:solidFill>
              <a:schemeClr val="tx1"/>
            </a:solidFill>
          </a:endParaRPr>
        </a:p>
      </dgm:t>
    </dgm:pt>
    <dgm:pt modelId="{CE223FD4-DD25-4E59-8EB5-E1DA75CAC378}" type="parTrans" cxnId="{B61CAA68-AA36-4640-8789-C2739212AF73}">
      <dgm:prSet/>
      <dgm:spPr/>
      <dgm:t>
        <a:bodyPr/>
        <a:lstStyle/>
        <a:p>
          <a:endParaRPr lang="it-IT"/>
        </a:p>
      </dgm:t>
    </dgm:pt>
    <dgm:pt modelId="{35C00C87-F197-4CDE-9E43-C4D81B6972CC}" type="sibTrans" cxnId="{B61CAA68-AA36-4640-8789-C2739212AF73}">
      <dgm:prSet/>
      <dgm:spPr/>
      <dgm:t>
        <a:bodyPr/>
        <a:lstStyle/>
        <a:p>
          <a:endParaRPr lang="it-IT"/>
        </a:p>
      </dgm:t>
    </dgm:pt>
    <dgm:pt modelId="{0D553197-B192-4DBC-A65D-2D374E183F9A}">
      <dgm:prSet phldrT="[Testo]" custT="1"/>
      <dgm:spPr>
        <a:ln>
          <a:solidFill>
            <a:srgbClr val="FF0000"/>
          </a:solidFill>
        </a:ln>
      </dgm:spPr>
      <dgm:t>
        <a:bodyPr anchor="b"/>
        <a:lstStyle/>
        <a:p>
          <a:pPr marL="0" algn="l"/>
          <a:r>
            <a:rPr lang="it-IT" sz="1800" b="0" dirty="0" smtClean="0">
              <a:solidFill>
                <a:srgbClr val="FF0000"/>
              </a:solidFill>
            </a:rPr>
            <a:t>Poco coinvolti,                        emotivamente                 esausti e stressati</a:t>
          </a:r>
          <a:endParaRPr lang="it-IT" sz="1800" b="0" dirty="0">
            <a:solidFill>
              <a:srgbClr val="FF0000"/>
            </a:solidFill>
          </a:endParaRPr>
        </a:p>
      </dgm:t>
    </dgm:pt>
    <dgm:pt modelId="{2A88DDF0-67AE-498D-9809-3EBAC2020900}" type="parTrans" cxnId="{2C4CFBBC-8D3B-4A7A-AC8A-C754838C201E}">
      <dgm:prSet/>
      <dgm:spPr/>
      <dgm:t>
        <a:bodyPr/>
        <a:lstStyle/>
        <a:p>
          <a:endParaRPr lang="it-IT"/>
        </a:p>
      </dgm:t>
    </dgm:pt>
    <dgm:pt modelId="{A3412DC5-9E9B-4EAE-8900-8C56953046C3}" type="sibTrans" cxnId="{2C4CFBBC-8D3B-4A7A-AC8A-C754838C201E}">
      <dgm:prSet/>
      <dgm:spPr/>
      <dgm:t>
        <a:bodyPr/>
        <a:lstStyle/>
        <a:p>
          <a:endParaRPr lang="it-IT"/>
        </a:p>
      </dgm:t>
    </dgm:pt>
    <dgm:pt modelId="{84955593-D930-41E2-8E0B-C6719D879312}">
      <dgm:prSet phldrT="[Testo]" custT="1"/>
      <dgm:spPr>
        <a:ln>
          <a:solidFill>
            <a:srgbClr val="00B050"/>
          </a:solidFill>
        </a:ln>
      </dgm:spPr>
      <dgm:t>
        <a:bodyPr/>
        <a:lstStyle/>
        <a:p>
          <a:pPr algn="r"/>
          <a:r>
            <a:rPr lang="it-IT" sz="1800" b="1" i="1" dirty="0" smtClean="0">
              <a:solidFill>
                <a:srgbClr val="00B050"/>
              </a:solidFill>
            </a:rPr>
            <a:t>Impegnati e felici </a:t>
          </a:r>
          <a:r>
            <a:rPr lang="it-IT" sz="1800" b="1" dirty="0" smtClean="0">
              <a:solidFill>
                <a:srgbClr val="00B050"/>
              </a:solidFill>
            </a:rPr>
            <a:t>41,3%</a:t>
          </a:r>
          <a:endParaRPr lang="it-IT" sz="1800" b="1" i="1" dirty="0">
            <a:solidFill>
              <a:srgbClr val="00B050"/>
            </a:solidFill>
          </a:endParaRPr>
        </a:p>
      </dgm:t>
    </dgm:pt>
    <dgm:pt modelId="{DF0A8B29-B07C-4EA8-968E-8086D57A2C90}" type="parTrans" cxnId="{74F0786D-9175-403F-97E3-59CF8BFCFF2D}">
      <dgm:prSet/>
      <dgm:spPr/>
      <dgm:t>
        <a:bodyPr/>
        <a:lstStyle/>
        <a:p>
          <a:endParaRPr lang="it-IT"/>
        </a:p>
      </dgm:t>
    </dgm:pt>
    <dgm:pt modelId="{8B6160B6-AEC8-4768-A6E6-B54FCC45B935}" type="sibTrans" cxnId="{74F0786D-9175-403F-97E3-59CF8BFCFF2D}">
      <dgm:prSet/>
      <dgm:spPr/>
      <dgm:t>
        <a:bodyPr/>
        <a:lstStyle/>
        <a:p>
          <a:endParaRPr lang="it-IT"/>
        </a:p>
      </dgm:t>
    </dgm:pt>
    <dgm:pt modelId="{ECBD85A2-DE02-45E6-8E32-5462B576FCBC}">
      <dgm:prSet/>
      <dgm:spPr/>
      <dgm:t>
        <a:bodyPr/>
        <a:lstStyle/>
        <a:p>
          <a:endParaRPr lang="it-IT"/>
        </a:p>
      </dgm:t>
    </dgm:pt>
    <dgm:pt modelId="{D0325B4B-95E3-4232-B426-F4D025DC40C7}" type="parTrans" cxnId="{97E9CFB9-D55F-4BBD-B10E-CC13771D186F}">
      <dgm:prSet/>
      <dgm:spPr/>
      <dgm:t>
        <a:bodyPr/>
        <a:lstStyle/>
        <a:p>
          <a:endParaRPr lang="it-IT"/>
        </a:p>
      </dgm:t>
    </dgm:pt>
    <dgm:pt modelId="{44EE4849-E30B-4164-B6B6-5DA4E8E1C1F1}" type="sibTrans" cxnId="{97E9CFB9-D55F-4BBD-B10E-CC13771D186F}">
      <dgm:prSet/>
      <dgm:spPr/>
      <dgm:t>
        <a:bodyPr/>
        <a:lstStyle/>
        <a:p>
          <a:endParaRPr lang="it-IT"/>
        </a:p>
      </dgm:t>
    </dgm:pt>
    <dgm:pt modelId="{87B26F0F-7589-40C0-AFEF-A3139DC5276A}">
      <dgm:prSet phldrT="[Testo]" custT="1"/>
      <dgm:spPr>
        <a:ln>
          <a:solidFill>
            <a:srgbClr val="FF6600"/>
          </a:solidFill>
        </a:ln>
      </dgm:spPr>
      <dgm:t>
        <a:bodyPr anchor="b"/>
        <a:lstStyle/>
        <a:p>
          <a:pPr marL="177800" indent="-177800" algn="r">
            <a:spcAft>
              <a:spcPts val="1200"/>
            </a:spcAft>
          </a:pPr>
          <a:r>
            <a:rPr lang="it-IT" sz="1800" b="1" i="1" dirty="0" smtClean="0">
              <a:solidFill>
                <a:srgbClr val="FF6600"/>
              </a:solidFill>
            </a:rPr>
            <a:t>Disillusi </a:t>
          </a:r>
          <a:r>
            <a:rPr lang="it-IT" sz="1800" b="1" dirty="0" smtClean="0">
              <a:solidFill>
                <a:srgbClr val="FF6600"/>
              </a:solidFill>
            </a:rPr>
            <a:t>26,4%                                                                              </a:t>
          </a:r>
          <a:endParaRPr lang="it-IT" sz="1800" b="1" i="1" dirty="0">
            <a:solidFill>
              <a:srgbClr val="FF6600"/>
            </a:solidFill>
          </a:endParaRPr>
        </a:p>
      </dgm:t>
    </dgm:pt>
    <dgm:pt modelId="{CE675BD2-28F3-44A3-9C0A-724C5FB0C24E}" type="parTrans" cxnId="{13E15309-6618-4E0D-A13A-9340323790A6}">
      <dgm:prSet/>
      <dgm:spPr/>
      <dgm:t>
        <a:bodyPr/>
        <a:lstStyle/>
        <a:p>
          <a:endParaRPr lang="it-IT"/>
        </a:p>
      </dgm:t>
    </dgm:pt>
    <dgm:pt modelId="{8BD14A74-2EFF-465C-8F5F-C0ED7B962738}" type="sibTrans" cxnId="{13E15309-6618-4E0D-A13A-9340323790A6}">
      <dgm:prSet/>
      <dgm:spPr/>
      <dgm:t>
        <a:bodyPr/>
        <a:lstStyle/>
        <a:p>
          <a:endParaRPr lang="it-IT"/>
        </a:p>
      </dgm:t>
    </dgm:pt>
    <dgm:pt modelId="{43784C25-E86D-471B-96AD-3EB23F9343F8}">
      <dgm:prSet phldrT="[Testo]" custT="1"/>
      <dgm:spPr>
        <a:ln>
          <a:solidFill>
            <a:srgbClr val="0070C0"/>
          </a:solidFill>
        </a:ln>
      </dgm:spPr>
      <dgm:t>
        <a:bodyPr/>
        <a:lstStyle/>
        <a:p>
          <a:pPr marL="0"/>
          <a:r>
            <a:rPr lang="it-IT" sz="1800" b="1" i="1" dirty="0" smtClean="0">
              <a:solidFill>
                <a:srgbClr val="0070C0"/>
              </a:solidFill>
            </a:rPr>
            <a:t>Serenamente distaccati </a:t>
          </a:r>
          <a:r>
            <a:rPr lang="it-IT" sz="1800" b="1" dirty="0" smtClean="0">
              <a:solidFill>
                <a:srgbClr val="0070C0"/>
              </a:solidFill>
            </a:rPr>
            <a:t>21,4%</a:t>
          </a:r>
          <a:endParaRPr lang="it-IT" sz="1800" b="1" dirty="0">
            <a:solidFill>
              <a:srgbClr val="0070C0"/>
            </a:solidFill>
          </a:endParaRPr>
        </a:p>
      </dgm:t>
    </dgm:pt>
    <dgm:pt modelId="{9E22867E-0B9E-4077-8B3D-2E8065452B9F}" type="parTrans" cxnId="{9385334D-613F-48FD-B3E3-10F096E7B95A}">
      <dgm:prSet/>
      <dgm:spPr/>
      <dgm:t>
        <a:bodyPr/>
        <a:lstStyle/>
        <a:p>
          <a:endParaRPr lang="it-IT"/>
        </a:p>
      </dgm:t>
    </dgm:pt>
    <dgm:pt modelId="{15179728-56CC-4999-A077-76C50007BFF0}" type="sibTrans" cxnId="{9385334D-613F-48FD-B3E3-10F096E7B95A}">
      <dgm:prSet/>
      <dgm:spPr/>
      <dgm:t>
        <a:bodyPr/>
        <a:lstStyle/>
        <a:p>
          <a:endParaRPr lang="it-IT"/>
        </a:p>
      </dgm:t>
    </dgm:pt>
    <dgm:pt modelId="{0DE43505-BA61-4589-B101-1F5900AEB51B}">
      <dgm:prSet phldrT="[Testo]"/>
      <dgm:spPr>
        <a:ln>
          <a:solidFill>
            <a:srgbClr val="FF6600"/>
          </a:solidFill>
        </a:ln>
      </dgm:spPr>
      <dgm:t>
        <a:bodyPr/>
        <a:lstStyle/>
        <a:p>
          <a:pPr marL="449263" indent="-449263" algn="r">
            <a:spcAft>
              <a:spcPct val="15000"/>
            </a:spcAft>
          </a:pPr>
          <a:endParaRPr lang="it-IT" sz="1500" b="0" dirty="0">
            <a:solidFill>
              <a:srgbClr val="FF6600"/>
            </a:solidFill>
          </a:endParaRPr>
        </a:p>
      </dgm:t>
    </dgm:pt>
    <dgm:pt modelId="{61076814-0BEF-48BB-8913-AD6BB0A85297}" type="parTrans" cxnId="{B96DA04E-9FD7-4A3A-9452-809F7BB70BEA}">
      <dgm:prSet/>
      <dgm:spPr/>
      <dgm:t>
        <a:bodyPr/>
        <a:lstStyle/>
        <a:p>
          <a:endParaRPr lang="it-IT"/>
        </a:p>
      </dgm:t>
    </dgm:pt>
    <dgm:pt modelId="{70104306-D898-4D15-85B7-62A955CAF839}" type="sibTrans" cxnId="{B96DA04E-9FD7-4A3A-9452-809F7BB70BEA}">
      <dgm:prSet/>
      <dgm:spPr/>
      <dgm:t>
        <a:bodyPr/>
        <a:lstStyle/>
        <a:p>
          <a:endParaRPr lang="it-IT"/>
        </a:p>
      </dgm:t>
    </dgm:pt>
    <dgm:pt modelId="{202BB27B-146D-46E5-8211-2060F34E1E09}">
      <dgm:prSet phldrT="[Testo]"/>
      <dgm:spPr>
        <a:ln>
          <a:solidFill>
            <a:srgbClr val="FF6600"/>
          </a:solidFill>
        </a:ln>
      </dgm:spPr>
      <dgm:t>
        <a:bodyPr/>
        <a:lstStyle/>
        <a:p>
          <a:pPr marL="449263" indent="-449263" algn="r">
            <a:spcAft>
              <a:spcPct val="15000"/>
            </a:spcAft>
          </a:pPr>
          <a:endParaRPr lang="it-IT" sz="1500" b="0" dirty="0">
            <a:solidFill>
              <a:srgbClr val="FF6600"/>
            </a:solidFill>
          </a:endParaRPr>
        </a:p>
      </dgm:t>
    </dgm:pt>
    <dgm:pt modelId="{9C47455C-CAF0-482B-8683-B1FF073BD28C}" type="parTrans" cxnId="{BFABC783-34A5-4FD8-BC7F-B7DD285056A3}">
      <dgm:prSet/>
      <dgm:spPr/>
      <dgm:t>
        <a:bodyPr/>
        <a:lstStyle/>
        <a:p>
          <a:endParaRPr lang="it-IT"/>
        </a:p>
      </dgm:t>
    </dgm:pt>
    <dgm:pt modelId="{B6E60C50-B104-415A-9A81-F70DD65D0C46}" type="sibTrans" cxnId="{BFABC783-34A5-4FD8-BC7F-B7DD285056A3}">
      <dgm:prSet/>
      <dgm:spPr/>
      <dgm:t>
        <a:bodyPr/>
        <a:lstStyle/>
        <a:p>
          <a:endParaRPr lang="it-IT"/>
        </a:p>
      </dgm:t>
    </dgm:pt>
    <dgm:pt modelId="{A461FC5D-9EBC-47E5-81FF-D31561C34761}">
      <dgm:prSet phldrT="[Testo]" custT="1"/>
      <dgm:spPr>
        <a:ln>
          <a:solidFill>
            <a:srgbClr val="FF0000"/>
          </a:solidFill>
        </a:ln>
      </dgm:spPr>
      <dgm:t>
        <a:bodyPr anchor="b"/>
        <a:lstStyle/>
        <a:p>
          <a:pPr marL="0" algn="l"/>
          <a:r>
            <a:rPr lang="it-IT" sz="1800" b="1" i="1" dirty="0" err="1" smtClean="0">
              <a:solidFill>
                <a:srgbClr val="FF0000"/>
              </a:solidFill>
            </a:rPr>
            <a:t>Burned</a:t>
          </a:r>
          <a:r>
            <a:rPr lang="it-IT" sz="1800" b="1" i="1" dirty="0" smtClean="0">
              <a:solidFill>
                <a:srgbClr val="FF0000"/>
              </a:solidFill>
            </a:rPr>
            <a:t>-out </a:t>
          </a:r>
          <a:r>
            <a:rPr lang="it-IT" sz="1800" b="1" dirty="0" smtClean="0">
              <a:solidFill>
                <a:srgbClr val="FF0000"/>
              </a:solidFill>
            </a:rPr>
            <a:t>10,9%</a:t>
          </a:r>
          <a:endParaRPr lang="it-IT" sz="1800" b="0" dirty="0">
            <a:solidFill>
              <a:srgbClr val="FF0000"/>
            </a:solidFill>
          </a:endParaRPr>
        </a:p>
      </dgm:t>
    </dgm:pt>
    <dgm:pt modelId="{328C5DDB-21FD-4409-A704-60C67FBF6FC3}" type="parTrans" cxnId="{8EB52F27-BED4-4890-BAD9-824D20F804A4}">
      <dgm:prSet/>
      <dgm:spPr/>
      <dgm:t>
        <a:bodyPr/>
        <a:lstStyle/>
        <a:p>
          <a:endParaRPr lang="it-IT"/>
        </a:p>
      </dgm:t>
    </dgm:pt>
    <dgm:pt modelId="{3BDE9FED-172E-4F47-B5F9-E579615D17EF}" type="sibTrans" cxnId="{8EB52F27-BED4-4890-BAD9-824D20F804A4}">
      <dgm:prSet/>
      <dgm:spPr/>
      <dgm:t>
        <a:bodyPr/>
        <a:lstStyle/>
        <a:p>
          <a:endParaRPr lang="it-IT"/>
        </a:p>
      </dgm:t>
    </dgm:pt>
    <dgm:pt modelId="{966AFE57-9BF5-44FF-B7A6-16501282A740}">
      <dgm:prSet phldrT="[Testo]" custT="1"/>
      <dgm:spPr>
        <a:ln>
          <a:solidFill>
            <a:srgbClr val="FF6600"/>
          </a:solidFill>
        </a:ln>
      </dgm:spPr>
      <dgm:t>
        <a:bodyPr anchor="b"/>
        <a:lstStyle/>
        <a:p>
          <a:pPr marL="177800" indent="-177800" algn="r">
            <a:spcAft>
              <a:spcPct val="15000"/>
            </a:spcAft>
          </a:pPr>
          <a:endParaRPr lang="it-IT" sz="1800" b="1" i="1" dirty="0">
            <a:solidFill>
              <a:srgbClr val="FF6600"/>
            </a:solidFill>
          </a:endParaRPr>
        </a:p>
      </dgm:t>
    </dgm:pt>
    <dgm:pt modelId="{BFD9A81E-4446-4B18-82F8-66D0D995A076}" type="parTrans" cxnId="{B9D3573A-9207-4C8B-ABA2-1E60BC94E316}">
      <dgm:prSet/>
      <dgm:spPr/>
      <dgm:t>
        <a:bodyPr/>
        <a:lstStyle/>
        <a:p>
          <a:endParaRPr lang="it-IT"/>
        </a:p>
      </dgm:t>
    </dgm:pt>
    <dgm:pt modelId="{55C8F101-C202-48CE-8578-E23A9737E117}" type="sibTrans" cxnId="{B9D3573A-9207-4C8B-ABA2-1E60BC94E316}">
      <dgm:prSet/>
      <dgm:spPr/>
      <dgm:t>
        <a:bodyPr/>
        <a:lstStyle/>
        <a:p>
          <a:endParaRPr lang="it-IT"/>
        </a:p>
      </dgm:t>
    </dgm:pt>
    <dgm:pt modelId="{2193D737-093F-49BF-A90F-F831794F6FE1}">
      <dgm:prSet phldrT="[Testo]" custT="1"/>
      <dgm:spPr>
        <a:ln>
          <a:solidFill>
            <a:srgbClr val="FF6600"/>
          </a:solidFill>
        </a:ln>
      </dgm:spPr>
      <dgm:t>
        <a:bodyPr anchor="b"/>
        <a:lstStyle/>
        <a:p>
          <a:pPr marL="177800" indent="-177800" algn="r">
            <a:spcAft>
              <a:spcPct val="15000"/>
            </a:spcAft>
          </a:pPr>
          <a:endParaRPr lang="it-IT" sz="1800" b="1" i="1" dirty="0">
            <a:solidFill>
              <a:srgbClr val="FF6600"/>
            </a:solidFill>
          </a:endParaRPr>
        </a:p>
      </dgm:t>
    </dgm:pt>
    <dgm:pt modelId="{CE82B241-4C78-40CE-91C4-AB9EE8DCBE3A}" type="parTrans" cxnId="{FB3F4408-033B-4B50-81DC-C01B01AB6696}">
      <dgm:prSet/>
      <dgm:spPr/>
      <dgm:t>
        <a:bodyPr/>
        <a:lstStyle/>
        <a:p>
          <a:endParaRPr lang="it-IT"/>
        </a:p>
      </dgm:t>
    </dgm:pt>
    <dgm:pt modelId="{D0C1DE58-3323-4E9D-808D-40B8AA3055FD}" type="sibTrans" cxnId="{FB3F4408-033B-4B50-81DC-C01B01AB6696}">
      <dgm:prSet/>
      <dgm:spPr/>
      <dgm:t>
        <a:bodyPr/>
        <a:lstStyle/>
        <a:p>
          <a:endParaRPr lang="it-IT"/>
        </a:p>
      </dgm:t>
    </dgm:pt>
    <dgm:pt modelId="{4FF52457-3A17-4A2A-AAB2-DB3FDC1DE5C4}">
      <dgm:prSet phldrT="[Testo]" custT="1"/>
      <dgm:spPr>
        <a:ln>
          <a:solidFill>
            <a:srgbClr val="FF6600"/>
          </a:solidFill>
        </a:ln>
      </dgm:spPr>
      <dgm:t>
        <a:bodyPr anchor="b"/>
        <a:lstStyle/>
        <a:p>
          <a:pPr marL="177800" indent="-177800" algn="r">
            <a:spcAft>
              <a:spcPct val="15000"/>
            </a:spcAft>
          </a:pPr>
          <a:endParaRPr lang="it-IT" sz="1800" b="1" i="1" dirty="0">
            <a:solidFill>
              <a:srgbClr val="FF6600"/>
            </a:solidFill>
          </a:endParaRPr>
        </a:p>
      </dgm:t>
    </dgm:pt>
    <dgm:pt modelId="{82C83E64-9078-477A-8162-8A0712566CB3}" type="parTrans" cxnId="{E2FF2BEA-099D-4ECF-992B-8B780A41E379}">
      <dgm:prSet/>
      <dgm:spPr/>
      <dgm:t>
        <a:bodyPr/>
        <a:lstStyle/>
        <a:p>
          <a:endParaRPr lang="it-IT"/>
        </a:p>
      </dgm:t>
    </dgm:pt>
    <dgm:pt modelId="{0577FDB2-1284-4418-B043-954DAD6A7C2B}" type="sibTrans" cxnId="{E2FF2BEA-099D-4ECF-992B-8B780A41E379}">
      <dgm:prSet/>
      <dgm:spPr/>
      <dgm:t>
        <a:bodyPr/>
        <a:lstStyle/>
        <a:p>
          <a:endParaRPr lang="it-IT"/>
        </a:p>
      </dgm:t>
    </dgm:pt>
    <dgm:pt modelId="{51215F01-731C-45E7-A084-61B9E85D9059}">
      <dgm:prSet phldrT="[Testo]" custT="1"/>
      <dgm:spPr>
        <a:ln>
          <a:solidFill>
            <a:srgbClr val="FF6600"/>
          </a:solidFill>
        </a:ln>
      </dgm:spPr>
      <dgm:t>
        <a:bodyPr anchor="b"/>
        <a:lstStyle/>
        <a:p>
          <a:pPr marL="177800" indent="-177800" algn="r">
            <a:spcAft>
              <a:spcPts val="1200"/>
            </a:spcAft>
          </a:pPr>
          <a:endParaRPr lang="it-IT" sz="1800" b="1" i="1" dirty="0">
            <a:solidFill>
              <a:srgbClr val="FF6600"/>
            </a:solidFill>
          </a:endParaRPr>
        </a:p>
      </dgm:t>
    </dgm:pt>
    <dgm:pt modelId="{4DFC7B66-BB71-4022-AC1F-8A7677925A99}" type="parTrans" cxnId="{7C3D9392-C8B4-4D1D-86F3-D5722E9E5760}">
      <dgm:prSet/>
      <dgm:spPr/>
      <dgm:t>
        <a:bodyPr/>
        <a:lstStyle/>
        <a:p>
          <a:endParaRPr lang="it-IT"/>
        </a:p>
      </dgm:t>
    </dgm:pt>
    <dgm:pt modelId="{054E8B3D-AA61-4FC7-B687-FD10F22608E2}" type="sibTrans" cxnId="{7C3D9392-C8B4-4D1D-86F3-D5722E9E5760}">
      <dgm:prSet/>
      <dgm:spPr/>
      <dgm:t>
        <a:bodyPr/>
        <a:lstStyle/>
        <a:p>
          <a:endParaRPr lang="it-IT"/>
        </a:p>
      </dgm:t>
    </dgm:pt>
    <dgm:pt modelId="{9EC76A62-7692-4BBA-AA0F-75AE02B61373}" type="pres">
      <dgm:prSet presAssocID="{AA5C874F-A74F-4F1F-8293-69E54378444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A6769E6-00E5-47CE-895B-D9F3C5AF42B5}" type="pres">
      <dgm:prSet presAssocID="{AA5C874F-A74F-4F1F-8293-69E543784444}" presName="children" presStyleCnt="0"/>
      <dgm:spPr/>
    </dgm:pt>
    <dgm:pt modelId="{456A5652-6A38-4E24-82FB-78110FF1D67A}" type="pres">
      <dgm:prSet presAssocID="{AA5C874F-A74F-4F1F-8293-69E543784444}" presName="child1group" presStyleCnt="0"/>
      <dgm:spPr/>
    </dgm:pt>
    <dgm:pt modelId="{AD66B96A-E64E-42EA-A0EB-D1FC41427ADF}" type="pres">
      <dgm:prSet presAssocID="{AA5C874F-A74F-4F1F-8293-69E543784444}" presName="child1" presStyleLbl="bgAcc1" presStyleIdx="0" presStyleCnt="4" custScaleX="126897" custScaleY="98935" custLinFactNeighborX="-10704" custLinFactNeighborY="-532"/>
      <dgm:spPr/>
      <dgm:t>
        <a:bodyPr/>
        <a:lstStyle/>
        <a:p>
          <a:endParaRPr lang="it-IT"/>
        </a:p>
      </dgm:t>
    </dgm:pt>
    <dgm:pt modelId="{C7B1BC92-8D76-4B75-9FDE-476E73C03FF1}" type="pres">
      <dgm:prSet presAssocID="{AA5C874F-A74F-4F1F-8293-69E54378444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6694D9-3106-4E7C-BF11-BEBC343A376A}" type="pres">
      <dgm:prSet presAssocID="{AA5C874F-A74F-4F1F-8293-69E543784444}" presName="child2group" presStyleCnt="0"/>
      <dgm:spPr/>
    </dgm:pt>
    <dgm:pt modelId="{A168F743-0841-46D0-9C13-872307454466}" type="pres">
      <dgm:prSet presAssocID="{AA5C874F-A74F-4F1F-8293-69E543784444}" presName="child2" presStyleLbl="bgAcc1" presStyleIdx="1" presStyleCnt="4" custScaleX="128947" custLinFactNeighborX="10738"/>
      <dgm:spPr/>
      <dgm:t>
        <a:bodyPr/>
        <a:lstStyle/>
        <a:p>
          <a:endParaRPr lang="it-IT"/>
        </a:p>
      </dgm:t>
    </dgm:pt>
    <dgm:pt modelId="{20FB4CD9-F57F-4BFD-9FE7-84CACDC72185}" type="pres">
      <dgm:prSet presAssocID="{AA5C874F-A74F-4F1F-8293-69E54378444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CDF016-54BB-4A09-A47B-885CDD383467}" type="pres">
      <dgm:prSet presAssocID="{AA5C874F-A74F-4F1F-8293-69E543784444}" presName="child3group" presStyleCnt="0"/>
      <dgm:spPr/>
    </dgm:pt>
    <dgm:pt modelId="{C21F0663-6AE3-4D17-AFC0-2A9B358EAD29}" type="pres">
      <dgm:prSet presAssocID="{AA5C874F-A74F-4F1F-8293-69E543784444}" presName="child3" presStyleLbl="bgAcc1" presStyleIdx="2" presStyleCnt="4" custScaleX="129443" custScaleY="103599" custLinFactNeighborX="19743" custLinFactNeighborY="-2540"/>
      <dgm:spPr/>
      <dgm:t>
        <a:bodyPr/>
        <a:lstStyle/>
        <a:p>
          <a:endParaRPr lang="it-IT"/>
        </a:p>
      </dgm:t>
    </dgm:pt>
    <dgm:pt modelId="{26512279-0186-4E2D-9E1C-AE68E94AC8B1}" type="pres">
      <dgm:prSet presAssocID="{AA5C874F-A74F-4F1F-8293-69E54378444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8B7BBA-B96A-4C06-B8A1-B66B3D65BC47}" type="pres">
      <dgm:prSet presAssocID="{AA5C874F-A74F-4F1F-8293-69E543784444}" presName="child4group" presStyleCnt="0"/>
      <dgm:spPr/>
    </dgm:pt>
    <dgm:pt modelId="{0E0895C7-A1FF-494D-8192-10155F772283}" type="pres">
      <dgm:prSet presAssocID="{AA5C874F-A74F-4F1F-8293-69E543784444}" presName="child4" presStyleLbl="bgAcc1" presStyleIdx="3" presStyleCnt="4" custScaleX="133052" custLinFactNeighborX="-8642" custLinFactNeighborY="-1566"/>
      <dgm:spPr/>
      <dgm:t>
        <a:bodyPr/>
        <a:lstStyle/>
        <a:p>
          <a:endParaRPr lang="it-IT"/>
        </a:p>
      </dgm:t>
    </dgm:pt>
    <dgm:pt modelId="{E911CB17-8D2E-4DCF-AFED-F2DF2DDEA9F2}" type="pres">
      <dgm:prSet presAssocID="{AA5C874F-A74F-4F1F-8293-69E54378444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671E79-84EA-45A7-B8C2-2364C118DAAD}" type="pres">
      <dgm:prSet presAssocID="{AA5C874F-A74F-4F1F-8293-69E543784444}" presName="childPlaceholder" presStyleCnt="0"/>
      <dgm:spPr/>
    </dgm:pt>
    <dgm:pt modelId="{7079DB85-CC7C-4C9A-BB7D-F94F27DD0BDE}" type="pres">
      <dgm:prSet presAssocID="{AA5C874F-A74F-4F1F-8293-69E543784444}" presName="circle" presStyleCnt="0"/>
      <dgm:spPr/>
    </dgm:pt>
    <dgm:pt modelId="{AD9A3432-FFD5-4148-8B8D-5C003EA09D62}" type="pres">
      <dgm:prSet presAssocID="{AA5C874F-A74F-4F1F-8293-69E543784444}" presName="quadrant1" presStyleLbl="node1" presStyleIdx="0" presStyleCnt="4" custScaleX="136793" custScaleY="116690" custLinFactNeighborX="-14210" custLinFactNeighborY="-520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3584CB-4667-4AE1-BFBC-BF6131CE78D8}" type="pres">
      <dgm:prSet presAssocID="{AA5C874F-A74F-4F1F-8293-69E543784444}" presName="quadrant2" presStyleLbl="node1" presStyleIdx="1" presStyleCnt="4" custScaleX="132581" custScaleY="115532" custLinFactNeighborX="17440" custLinFactNeighborY="-578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2831DE-50A5-4E99-BD17-A15F5913B482}" type="pres">
      <dgm:prSet presAssocID="{AA5C874F-A74F-4F1F-8293-69E543784444}" presName="quadrant3" presStyleLbl="node1" presStyleIdx="2" presStyleCnt="4" custScaleX="132370" custScaleY="112160" custLinFactNeighborX="17440" custLinFactNeighborY="578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4C36B3-298D-45BD-AF2C-0E83BB43A008}" type="pres">
      <dgm:prSet presAssocID="{AA5C874F-A74F-4F1F-8293-69E543784444}" presName="quadrant4" presStyleLbl="node1" presStyleIdx="3" presStyleCnt="4" custScaleX="135856" custScaleY="112286" custLinFactNeighborX="-14039" custLinFactNeighborY="585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20CF9C-7953-4036-97D0-552D99D4D827}" type="pres">
      <dgm:prSet presAssocID="{AA5C874F-A74F-4F1F-8293-69E543784444}" presName="quadrantPlaceholder" presStyleCnt="0"/>
      <dgm:spPr/>
    </dgm:pt>
    <dgm:pt modelId="{0FB6D85E-2018-4CD8-B2F7-D72F37C0E142}" type="pres">
      <dgm:prSet presAssocID="{AA5C874F-A74F-4F1F-8293-69E543784444}" presName="center1" presStyleLbl="fgShp" presStyleIdx="0" presStyleCnt="2" custFlipVert="1" custFlipHor="1" custScaleX="71668" custScaleY="8654"/>
      <dgm:spPr>
        <a:noFill/>
        <a:ln>
          <a:noFill/>
        </a:ln>
      </dgm:spPr>
    </dgm:pt>
    <dgm:pt modelId="{9F98BAF8-1A66-4A08-B2F9-C6914AEAD239}" type="pres">
      <dgm:prSet presAssocID="{AA5C874F-A74F-4F1F-8293-69E543784444}" presName="center2" presStyleLbl="fgShp" presStyleIdx="1" presStyleCnt="2"/>
      <dgm:spPr>
        <a:noFill/>
        <a:ln>
          <a:noFill/>
        </a:ln>
      </dgm:spPr>
    </dgm:pt>
  </dgm:ptLst>
  <dgm:cxnLst>
    <dgm:cxn modelId="{EA9A16C2-945F-41E0-BD46-1D6B09CFA598}" type="presOf" srcId="{2193D737-093F-49BF-A90F-F831794F6FE1}" destId="{C21F0663-6AE3-4D17-AFC0-2A9B358EAD29}" srcOrd="0" destOrd="6" presId="urn:microsoft.com/office/officeart/2005/8/layout/cycle4#2"/>
    <dgm:cxn modelId="{A07DFF41-0DB0-418D-8BAE-54206FC7D202}" type="presOf" srcId="{B7705C32-93D4-4FC4-AF7F-AE75BD8D9486}" destId="{20FB4CD9-F57F-4BFD-9FE7-84CACDC72185}" srcOrd="1" destOrd="0" presId="urn:microsoft.com/office/officeart/2005/8/layout/cycle4#2"/>
    <dgm:cxn modelId="{B9D3573A-9207-4C8B-ABA2-1E60BC94E316}" srcId="{4FEBD5C7-A577-4B04-81C2-2E15C018B22B}" destId="{966AFE57-9BF5-44FF-B7A6-16501282A740}" srcOrd="7" destOrd="0" parTransId="{BFD9A81E-4446-4B18-82F8-66D0D995A076}" sibTransId="{55C8F101-C202-48CE-8578-E23A9737E117}"/>
    <dgm:cxn modelId="{BFABC783-34A5-4FD8-BC7F-B7DD285056A3}" srcId="{4FEBD5C7-A577-4B04-81C2-2E15C018B22B}" destId="{202BB27B-146D-46E5-8211-2060F34E1E09}" srcOrd="1" destOrd="0" parTransId="{9C47455C-CAF0-482B-8683-B1FF073BD28C}" sibTransId="{B6E60C50-B104-415A-9A81-F70DD65D0C46}"/>
    <dgm:cxn modelId="{97E9CFB9-D55F-4BBD-B10E-CC13771D186F}" srcId="{AA5C874F-A74F-4F1F-8293-69E543784444}" destId="{ECBD85A2-DE02-45E6-8E32-5462B576FCBC}" srcOrd="4" destOrd="0" parTransId="{D0325B4B-95E3-4232-B426-F4D025DC40C7}" sibTransId="{44EE4849-E30B-4164-B6B6-5DA4E8E1C1F1}"/>
    <dgm:cxn modelId="{F6D792F7-AEE5-42FD-BFB5-4921A4FA28D4}" type="presOf" srcId="{84955593-D930-41E2-8E0B-C6719D879312}" destId="{20FB4CD9-F57F-4BFD-9FE7-84CACDC72185}" srcOrd="1" destOrd="1" presId="urn:microsoft.com/office/officeart/2005/8/layout/cycle4#2"/>
    <dgm:cxn modelId="{CB0894E9-3A12-498E-9CB6-F63FC6D0E92C}" type="presOf" srcId="{B7705C32-93D4-4FC4-AF7F-AE75BD8D9486}" destId="{A168F743-0841-46D0-9C13-872307454466}" srcOrd="0" destOrd="0" presId="urn:microsoft.com/office/officeart/2005/8/layout/cycle4#2"/>
    <dgm:cxn modelId="{FE54D104-2583-426A-A48C-99002C90533D}" type="presOf" srcId="{43784C25-E86D-471B-96AD-3EB23F9343F8}" destId="{AD66B96A-E64E-42EA-A0EB-D1FC41427ADF}" srcOrd="0" destOrd="1" presId="urn:microsoft.com/office/officeart/2005/8/layout/cycle4#2"/>
    <dgm:cxn modelId="{3A7D3CE0-924C-4111-AA74-E5A620CF1EE5}" type="presOf" srcId="{84955593-D930-41E2-8E0B-C6719D879312}" destId="{A168F743-0841-46D0-9C13-872307454466}" srcOrd="0" destOrd="1" presId="urn:microsoft.com/office/officeart/2005/8/layout/cycle4#2"/>
    <dgm:cxn modelId="{4B0C9808-B64A-46DB-A45F-CA6CBD8CB818}" type="presOf" srcId="{4FF52457-3A17-4A2A-AAB2-DB3FDC1DE5C4}" destId="{C21F0663-6AE3-4D17-AFC0-2A9B358EAD29}" srcOrd="0" destOrd="5" presId="urn:microsoft.com/office/officeart/2005/8/layout/cycle4#2"/>
    <dgm:cxn modelId="{3AFDF121-BCA1-4E63-9F85-CBB4610A1D2D}" type="presOf" srcId="{87B26F0F-7589-40C0-AFEF-A3139DC5276A}" destId="{26512279-0186-4E2D-9E1C-AE68E94AC8B1}" srcOrd="1" destOrd="3" presId="urn:microsoft.com/office/officeart/2005/8/layout/cycle4#2"/>
    <dgm:cxn modelId="{EDBBFC57-ECB5-4250-89D5-3FC1793FEE20}" srcId="{F3BD7CED-9DE7-4358-8335-8C22D9E0381E}" destId="{1A8EF248-6043-487C-8E3C-8596E08771D8}" srcOrd="0" destOrd="0" parTransId="{FDB3E98E-FB8D-48D4-80F1-1617AB52C7FB}" sibTransId="{CD8D7C01-2407-45AF-B97E-2ECCE732DDFF}"/>
    <dgm:cxn modelId="{91203861-D967-4E69-9965-853160E298FB}" srcId="{4FEBD5C7-A577-4B04-81C2-2E15C018B22B}" destId="{EC8E1AED-3316-426E-BA8A-B768500B3252}" srcOrd="2" destOrd="0" parTransId="{7EA6A93C-2392-4DDD-BAF1-AD538841F3DA}" sibTransId="{C3CAB159-90D3-48CE-A359-5492D4346C9D}"/>
    <dgm:cxn modelId="{BA5EC6A0-9303-45F5-B453-930600CE9776}" type="presOf" srcId="{EC8E1AED-3316-426E-BA8A-B768500B3252}" destId="{C21F0663-6AE3-4D17-AFC0-2A9B358EAD29}" srcOrd="0" destOrd="2" presId="urn:microsoft.com/office/officeart/2005/8/layout/cycle4#2"/>
    <dgm:cxn modelId="{2C4CFBBC-8D3B-4A7A-AC8A-C754838C201E}" srcId="{9C86010D-E3E0-431B-AF26-E4555AFFCAFC}" destId="{0D553197-B192-4DBC-A65D-2D374E183F9A}" srcOrd="0" destOrd="0" parTransId="{2A88DDF0-67AE-498D-9809-3EBAC2020900}" sibTransId="{A3412DC5-9E9B-4EAE-8900-8C56953046C3}"/>
    <dgm:cxn modelId="{AEC11E4A-9967-4580-887F-4F8250B22E3A}" type="presOf" srcId="{2193D737-093F-49BF-A90F-F831794F6FE1}" destId="{26512279-0186-4E2D-9E1C-AE68E94AC8B1}" srcOrd="1" destOrd="6" presId="urn:microsoft.com/office/officeart/2005/8/layout/cycle4#2"/>
    <dgm:cxn modelId="{CEC1B9C2-DE2B-4BE2-A414-4951E1FA9708}" type="presOf" srcId="{202BB27B-146D-46E5-8211-2060F34E1E09}" destId="{C21F0663-6AE3-4D17-AFC0-2A9B358EAD29}" srcOrd="0" destOrd="1" presId="urn:microsoft.com/office/officeart/2005/8/layout/cycle4#2"/>
    <dgm:cxn modelId="{E94E06DD-4FEC-40EB-AC7E-2DF8424BE8F6}" srcId="{68D707ED-5361-45DD-AD88-12F1494617E4}" destId="{B7705C32-93D4-4FC4-AF7F-AE75BD8D9486}" srcOrd="0" destOrd="0" parTransId="{9B96E380-2722-40BE-B5F7-EB504F979CEA}" sibTransId="{98545585-AA0D-4A27-88C2-02CA1DECCDB9}"/>
    <dgm:cxn modelId="{E08964ED-4FA5-4E12-B793-611CB4090369}" type="presOf" srcId="{0DE43505-BA61-4589-B101-1F5900AEB51B}" destId="{26512279-0186-4E2D-9E1C-AE68E94AC8B1}" srcOrd="1" destOrd="0" presId="urn:microsoft.com/office/officeart/2005/8/layout/cycle4#2"/>
    <dgm:cxn modelId="{74F0786D-9175-403F-97E3-59CF8BFCFF2D}" srcId="{68D707ED-5361-45DD-AD88-12F1494617E4}" destId="{84955593-D930-41E2-8E0B-C6719D879312}" srcOrd="1" destOrd="0" parTransId="{DF0A8B29-B07C-4EA8-968E-8086D57A2C90}" sibTransId="{8B6160B6-AEC8-4768-A6E6-B54FCC45B935}"/>
    <dgm:cxn modelId="{09C288DC-9866-41CD-B0E4-E03F6A8ADC34}" type="presOf" srcId="{0D553197-B192-4DBC-A65D-2D374E183F9A}" destId="{0E0895C7-A1FF-494D-8192-10155F772283}" srcOrd="0" destOrd="0" presId="urn:microsoft.com/office/officeart/2005/8/layout/cycle4#2"/>
    <dgm:cxn modelId="{F577881A-3C8D-45C8-AA18-2B2EB61D5C40}" type="presOf" srcId="{AA5C874F-A74F-4F1F-8293-69E543784444}" destId="{9EC76A62-7692-4BBA-AA0F-75AE02B61373}" srcOrd="0" destOrd="0" presId="urn:microsoft.com/office/officeart/2005/8/layout/cycle4#2"/>
    <dgm:cxn modelId="{7FA5CE1F-5A22-42C9-8C1D-EBF370ED0DE1}" type="presOf" srcId="{A461FC5D-9EBC-47E5-81FF-D31561C34761}" destId="{E911CB17-8D2E-4DCF-AFED-F2DF2DDEA9F2}" srcOrd="1" destOrd="1" presId="urn:microsoft.com/office/officeart/2005/8/layout/cycle4#2"/>
    <dgm:cxn modelId="{657B5368-9EE2-4637-B244-EC209F008328}" type="presOf" srcId="{51215F01-731C-45E7-A084-61B9E85D9059}" destId="{26512279-0186-4E2D-9E1C-AE68E94AC8B1}" srcOrd="1" destOrd="4" presId="urn:microsoft.com/office/officeart/2005/8/layout/cycle4#2"/>
    <dgm:cxn modelId="{1BEA7F22-FD6E-4D18-BA1B-0D1504139805}" type="presOf" srcId="{4FEBD5C7-A577-4B04-81C2-2E15C018B22B}" destId="{E62831DE-50A5-4E99-BD17-A15F5913B482}" srcOrd="0" destOrd="0" presId="urn:microsoft.com/office/officeart/2005/8/layout/cycle4#2"/>
    <dgm:cxn modelId="{EC83A010-8033-4A45-A512-65D7A955FDCD}" type="presOf" srcId="{0D553197-B192-4DBC-A65D-2D374E183F9A}" destId="{E911CB17-8D2E-4DCF-AFED-F2DF2DDEA9F2}" srcOrd="1" destOrd="0" presId="urn:microsoft.com/office/officeart/2005/8/layout/cycle4#2"/>
    <dgm:cxn modelId="{94770715-55C6-4154-AE0E-AB34C24CE75A}" type="presOf" srcId="{A461FC5D-9EBC-47E5-81FF-D31561C34761}" destId="{0E0895C7-A1FF-494D-8192-10155F772283}" srcOrd="0" destOrd="1" presId="urn:microsoft.com/office/officeart/2005/8/layout/cycle4#2"/>
    <dgm:cxn modelId="{E2FF2BEA-099D-4ECF-992B-8B780A41E379}" srcId="{4FEBD5C7-A577-4B04-81C2-2E15C018B22B}" destId="{4FF52457-3A17-4A2A-AAB2-DB3FDC1DE5C4}" srcOrd="5" destOrd="0" parTransId="{82C83E64-9078-477A-8162-8A0712566CB3}" sibTransId="{0577FDB2-1284-4418-B043-954DAD6A7C2B}"/>
    <dgm:cxn modelId="{C975537C-E1A8-4715-A480-447C1D953359}" type="presOf" srcId="{87B26F0F-7589-40C0-AFEF-A3139DC5276A}" destId="{C21F0663-6AE3-4D17-AFC0-2A9B358EAD29}" srcOrd="0" destOrd="3" presId="urn:microsoft.com/office/officeart/2005/8/layout/cycle4#2"/>
    <dgm:cxn modelId="{329E8F57-E644-44F1-B0A2-712BBACAA78A}" type="presOf" srcId="{966AFE57-9BF5-44FF-B7A6-16501282A740}" destId="{C21F0663-6AE3-4D17-AFC0-2A9B358EAD29}" srcOrd="0" destOrd="7" presId="urn:microsoft.com/office/officeart/2005/8/layout/cycle4#2"/>
    <dgm:cxn modelId="{46FE17E0-C213-4045-98EC-DEE4B846B53A}" srcId="{AA5C874F-A74F-4F1F-8293-69E543784444}" destId="{68D707ED-5361-45DD-AD88-12F1494617E4}" srcOrd="1" destOrd="0" parTransId="{C4B975B9-AA11-406A-AC43-03C850003DF2}" sibTransId="{98FC3D46-AE5B-4DDC-AB7E-449DDA638366}"/>
    <dgm:cxn modelId="{7F8A808C-6EB5-482B-8086-1D26EE42C90E}" type="presOf" srcId="{1A8EF248-6043-487C-8E3C-8596E08771D8}" destId="{C7B1BC92-8D76-4B75-9FDE-476E73C03FF1}" srcOrd="1" destOrd="0" presId="urn:microsoft.com/office/officeart/2005/8/layout/cycle4#2"/>
    <dgm:cxn modelId="{7882EFBF-934D-43E4-BBAA-29878D4C8D38}" type="presOf" srcId="{43784C25-E86D-471B-96AD-3EB23F9343F8}" destId="{C7B1BC92-8D76-4B75-9FDE-476E73C03FF1}" srcOrd="1" destOrd="1" presId="urn:microsoft.com/office/officeart/2005/8/layout/cycle4#2"/>
    <dgm:cxn modelId="{DF57298E-A4D7-4E68-80E5-2F12C60968C6}" type="presOf" srcId="{68D707ED-5361-45DD-AD88-12F1494617E4}" destId="{753584CB-4667-4AE1-BFBC-BF6131CE78D8}" srcOrd="0" destOrd="0" presId="urn:microsoft.com/office/officeart/2005/8/layout/cycle4#2"/>
    <dgm:cxn modelId="{9ADEBD55-4487-4CD3-A47A-53025D7CFA29}" type="presOf" srcId="{EC8E1AED-3316-426E-BA8A-B768500B3252}" destId="{26512279-0186-4E2D-9E1C-AE68E94AC8B1}" srcOrd="1" destOrd="2" presId="urn:microsoft.com/office/officeart/2005/8/layout/cycle4#2"/>
    <dgm:cxn modelId="{6CE70102-BEF1-4BD6-A626-D8037723D798}" type="presOf" srcId="{1A8EF248-6043-487C-8E3C-8596E08771D8}" destId="{AD66B96A-E64E-42EA-A0EB-D1FC41427ADF}" srcOrd="0" destOrd="0" presId="urn:microsoft.com/office/officeart/2005/8/layout/cycle4#2"/>
    <dgm:cxn modelId="{F9A8C09C-0462-4ADE-8410-5A97A3B5C36A}" type="presOf" srcId="{4FF52457-3A17-4A2A-AAB2-DB3FDC1DE5C4}" destId="{26512279-0186-4E2D-9E1C-AE68E94AC8B1}" srcOrd="1" destOrd="5" presId="urn:microsoft.com/office/officeart/2005/8/layout/cycle4#2"/>
    <dgm:cxn modelId="{71898627-7416-46FD-9334-C7989334056D}" type="presOf" srcId="{202BB27B-146D-46E5-8211-2060F34E1E09}" destId="{26512279-0186-4E2D-9E1C-AE68E94AC8B1}" srcOrd="1" destOrd="1" presId="urn:microsoft.com/office/officeart/2005/8/layout/cycle4#2"/>
    <dgm:cxn modelId="{8EB52F27-BED4-4890-BAD9-824D20F804A4}" srcId="{9C86010D-E3E0-431B-AF26-E4555AFFCAFC}" destId="{A461FC5D-9EBC-47E5-81FF-D31561C34761}" srcOrd="1" destOrd="0" parTransId="{328C5DDB-21FD-4409-A704-60C67FBF6FC3}" sibTransId="{3BDE9FED-172E-4F47-B5F9-E579615D17EF}"/>
    <dgm:cxn modelId="{18919CE4-B2D7-48E4-A656-D512FC02E6E9}" srcId="{AA5C874F-A74F-4F1F-8293-69E543784444}" destId="{F3BD7CED-9DE7-4358-8335-8C22D9E0381E}" srcOrd="0" destOrd="0" parTransId="{0C1DD9B4-598B-4CF2-BCD4-82D6A6740C72}" sibTransId="{EEAC46C0-A376-488C-9881-A39EC9D2752D}"/>
    <dgm:cxn modelId="{B96DA04E-9FD7-4A3A-9452-809F7BB70BEA}" srcId="{4FEBD5C7-A577-4B04-81C2-2E15C018B22B}" destId="{0DE43505-BA61-4589-B101-1F5900AEB51B}" srcOrd="0" destOrd="0" parTransId="{61076814-0BEF-48BB-8913-AD6BB0A85297}" sibTransId="{70104306-D898-4D15-85B7-62A955CAF839}"/>
    <dgm:cxn modelId="{D497449F-DE2B-4E79-800D-F19FE576DB89}" type="presOf" srcId="{F3BD7CED-9DE7-4358-8335-8C22D9E0381E}" destId="{AD9A3432-FFD5-4148-8B8D-5C003EA09D62}" srcOrd="0" destOrd="0" presId="urn:microsoft.com/office/officeart/2005/8/layout/cycle4#2"/>
    <dgm:cxn modelId="{1E34F2B9-D7F9-40AE-BA9E-CE93423354BE}" type="presOf" srcId="{9C86010D-E3E0-431B-AF26-E4555AFFCAFC}" destId="{794C36B3-298D-45BD-AF2C-0E83BB43A008}" srcOrd="0" destOrd="0" presId="urn:microsoft.com/office/officeart/2005/8/layout/cycle4#2"/>
    <dgm:cxn modelId="{65A37362-F897-4590-80BA-291420AB9F58}" type="presOf" srcId="{966AFE57-9BF5-44FF-B7A6-16501282A740}" destId="{26512279-0186-4E2D-9E1C-AE68E94AC8B1}" srcOrd="1" destOrd="7" presId="urn:microsoft.com/office/officeart/2005/8/layout/cycle4#2"/>
    <dgm:cxn modelId="{FB3F4408-033B-4B50-81DC-C01B01AB6696}" srcId="{4FEBD5C7-A577-4B04-81C2-2E15C018B22B}" destId="{2193D737-093F-49BF-A90F-F831794F6FE1}" srcOrd="6" destOrd="0" parTransId="{CE82B241-4C78-40CE-91C4-AB9EE8DCBE3A}" sibTransId="{D0C1DE58-3323-4E9D-808D-40B8AA3055FD}"/>
    <dgm:cxn modelId="{13E15309-6618-4E0D-A13A-9340323790A6}" srcId="{4FEBD5C7-A577-4B04-81C2-2E15C018B22B}" destId="{87B26F0F-7589-40C0-AFEF-A3139DC5276A}" srcOrd="3" destOrd="0" parTransId="{CE675BD2-28F3-44A3-9C0A-724C5FB0C24E}" sibTransId="{8BD14A74-2EFF-465C-8F5F-C0ED7B962738}"/>
    <dgm:cxn modelId="{B61CAA68-AA36-4640-8789-C2739212AF73}" srcId="{AA5C874F-A74F-4F1F-8293-69E543784444}" destId="{9C86010D-E3E0-431B-AF26-E4555AFFCAFC}" srcOrd="3" destOrd="0" parTransId="{CE223FD4-DD25-4E59-8EB5-E1DA75CAC378}" sibTransId="{35C00C87-F197-4CDE-9E43-C4D81B6972CC}"/>
    <dgm:cxn modelId="{BA5E9A16-47E8-4A52-BC64-B3496B85E86B}" srcId="{AA5C874F-A74F-4F1F-8293-69E543784444}" destId="{4FEBD5C7-A577-4B04-81C2-2E15C018B22B}" srcOrd="2" destOrd="0" parTransId="{D2A2FABE-1D1B-422B-96E4-BE4C0AAA2C32}" sibTransId="{992BD22B-F905-45A9-9690-6E11F3C2EDA7}"/>
    <dgm:cxn modelId="{C3176A46-50CF-4E19-B805-3C2AAF6E59E7}" type="presOf" srcId="{51215F01-731C-45E7-A084-61B9E85D9059}" destId="{C21F0663-6AE3-4D17-AFC0-2A9B358EAD29}" srcOrd="0" destOrd="4" presId="urn:microsoft.com/office/officeart/2005/8/layout/cycle4#2"/>
    <dgm:cxn modelId="{9385334D-613F-48FD-B3E3-10F096E7B95A}" srcId="{F3BD7CED-9DE7-4358-8335-8C22D9E0381E}" destId="{43784C25-E86D-471B-96AD-3EB23F9343F8}" srcOrd="1" destOrd="0" parTransId="{9E22867E-0B9E-4077-8B3D-2E8065452B9F}" sibTransId="{15179728-56CC-4999-A077-76C50007BFF0}"/>
    <dgm:cxn modelId="{8348417A-7541-4959-9780-14D3ACFB5590}" type="presOf" srcId="{0DE43505-BA61-4589-B101-1F5900AEB51B}" destId="{C21F0663-6AE3-4D17-AFC0-2A9B358EAD29}" srcOrd="0" destOrd="0" presId="urn:microsoft.com/office/officeart/2005/8/layout/cycle4#2"/>
    <dgm:cxn modelId="{7C3D9392-C8B4-4D1D-86F3-D5722E9E5760}" srcId="{4FEBD5C7-A577-4B04-81C2-2E15C018B22B}" destId="{51215F01-731C-45E7-A084-61B9E85D9059}" srcOrd="4" destOrd="0" parTransId="{4DFC7B66-BB71-4022-AC1F-8A7677925A99}" sibTransId="{054E8B3D-AA61-4FC7-B687-FD10F22608E2}"/>
    <dgm:cxn modelId="{E9111C04-7E92-42FF-9159-A2536B6B30EA}" type="presParOf" srcId="{9EC76A62-7692-4BBA-AA0F-75AE02B61373}" destId="{DA6769E6-00E5-47CE-895B-D9F3C5AF42B5}" srcOrd="0" destOrd="0" presId="urn:microsoft.com/office/officeart/2005/8/layout/cycle4#2"/>
    <dgm:cxn modelId="{F87B2843-4481-4CDA-81FB-6FC160131EC0}" type="presParOf" srcId="{DA6769E6-00E5-47CE-895B-D9F3C5AF42B5}" destId="{456A5652-6A38-4E24-82FB-78110FF1D67A}" srcOrd="0" destOrd="0" presId="urn:microsoft.com/office/officeart/2005/8/layout/cycle4#2"/>
    <dgm:cxn modelId="{709A846B-6CCC-40F7-89B1-A70BEBF234BA}" type="presParOf" srcId="{456A5652-6A38-4E24-82FB-78110FF1D67A}" destId="{AD66B96A-E64E-42EA-A0EB-D1FC41427ADF}" srcOrd="0" destOrd="0" presId="urn:microsoft.com/office/officeart/2005/8/layout/cycle4#2"/>
    <dgm:cxn modelId="{FB22292A-E99F-47DA-9EF6-29253443C1D8}" type="presParOf" srcId="{456A5652-6A38-4E24-82FB-78110FF1D67A}" destId="{C7B1BC92-8D76-4B75-9FDE-476E73C03FF1}" srcOrd="1" destOrd="0" presId="urn:microsoft.com/office/officeart/2005/8/layout/cycle4#2"/>
    <dgm:cxn modelId="{9D11D656-63C7-4FF9-96D4-969B690F2986}" type="presParOf" srcId="{DA6769E6-00E5-47CE-895B-D9F3C5AF42B5}" destId="{356694D9-3106-4E7C-BF11-BEBC343A376A}" srcOrd="1" destOrd="0" presId="urn:microsoft.com/office/officeart/2005/8/layout/cycle4#2"/>
    <dgm:cxn modelId="{E95A8033-3C3B-4555-8B3D-79D1BE14362D}" type="presParOf" srcId="{356694D9-3106-4E7C-BF11-BEBC343A376A}" destId="{A168F743-0841-46D0-9C13-872307454466}" srcOrd="0" destOrd="0" presId="urn:microsoft.com/office/officeart/2005/8/layout/cycle4#2"/>
    <dgm:cxn modelId="{16003841-C72D-4839-A10F-C9A0F29589AC}" type="presParOf" srcId="{356694D9-3106-4E7C-BF11-BEBC343A376A}" destId="{20FB4CD9-F57F-4BFD-9FE7-84CACDC72185}" srcOrd="1" destOrd="0" presId="urn:microsoft.com/office/officeart/2005/8/layout/cycle4#2"/>
    <dgm:cxn modelId="{C0D98502-4FDD-413E-BBE3-2335471CB989}" type="presParOf" srcId="{DA6769E6-00E5-47CE-895B-D9F3C5AF42B5}" destId="{04CDF016-54BB-4A09-A47B-885CDD383467}" srcOrd="2" destOrd="0" presId="urn:microsoft.com/office/officeart/2005/8/layout/cycle4#2"/>
    <dgm:cxn modelId="{4FCD76A4-3AE0-4015-992A-FB75181AC4BA}" type="presParOf" srcId="{04CDF016-54BB-4A09-A47B-885CDD383467}" destId="{C21F0663-6AE3-4D17-AFC0-2A9B358EAD29}" srcOrd="0" destOrd="0" presId="urn:microsoft.com/office/officeart/2005/8/layout/cycle4#2"/>
    <dgm:cxn modelId="{7741254D-FC65-4B76-BD01-FC3A10ED60BB}" type="presParOf" srcId="{04CDF016-54BB-4A09-A47B-885CDD383467}" destId="{26512279-0186-4E2D-9E1C-AE68E94AC8B1}" srcOrd="1" destOrd="0" presId="urn:microsoft.com/office/officeart/2005/8/layout/cycle4#2"/>
    <dgm:cxn modelId="{65800A36-34E7-4AD6-8361-862CB888548D}" type="presParOf" srcId="{DA6769E6-00E5-47CE-895B-D9F3C5AF42B5}" destId="{5E8B7BBA-B96A-4C06-B8A1-B66B3D65BC47}" srcOrd="3" destOrd="0" presId="urn:microsoft.com/office/officeart/2005/8/layout/cycle4#2"/>
    <dgm:cxn modelId="{529F0C60-CE32-4B9F-B921-5070490C2CC1}" type="presParOf" srcId="{5E8B7BBA-B96A-4C06-B8A1-B66B3D65BC47}" destId="{0E0895C7-A1FF-494D-8192-10155F772283}" srcOrd="0" destOrd="0" presId="urn:microsoft.com/office/officeart/2005/8/layout/cycle4#2"/>
    <dgm:cxn modelId="{09991BC5-55E8-4D7C-8A23-EE4910A24784}" type="presParOf" srcId="{5E8B7BBA-B96A-4C06-B8A1-B66B3D65BC47}" destId="{E911CB17-8D2E-4DCF-AFED-F2DF2DDEA9F2}" srcOrd="1" destOrd="0" presId="urn:microsoft.com/office/officeart/2005/8/layout/cycle4#2"/>
    <dgm:cxn modelId="{164FD71E-B096-46B1-B810-6990EC6FB677}" type="presParOf" srcId="{DA6769E6-00E5-47CE-895B-D9F3C5AF42B5}" destId="{13671E79-84EA-45A7-B8C2-2364C118DAAD}" srcOrd="4" destOrd="0" presId="urn:microsoft.com/office/officeart/2005/8/layout/cycle4#2"/>
    <dgm:cxn modelId="{4D0EFD8D-44C8-4D30-A739-896272F3303C}" type="presParOf" srcId="{9EC76A62-7692-4BBA-AA0F-75AE02B61373}" destId="{7079DB85-CC7C-4C9A-BB7D-F94F27DD0BDE}" srcOrd="1" destOrd="0" presId="urn:microsoft.com/office/officeart/2005/8/layout/cycle4#2"/>
    <dgm:cxn modelId="{627BAA0A-8790-48F4-8653-5D70870DB758}" type="presParOf" srcId="{7079DB85-CC7C-4C9A-BB7D-F94F27DD0BDE}" destId="{AD9A3432-FFD5-4148-8B8D-5C003EA09D62}" srcOrd="0" destOrd="0" presId="urn:microsoft.com/office/officeart/2005/8/layout/cycle4#2"/>
    <dgm:cxn modelId="{C421B841-DCF7-4EC7-8C5E-696793F4832C}" type="presParOf" srcId="{7079DB85-CC7C-4C9A-BB7D-F94F27DD0BDE}" destId="{753584CB-4667-4AE1-BFBC-BF6131CE78D8}" srcOrd="1" destOrd="0" presId="urn:microsoft.com/office/officeart/2005/8/layout/cycle4#2"/>
    <dgm:cxn modelId="{2E9D2F7A-75E6-434F-9A02-F6A093038802}" type="presParOf" srcId="{7079DB85-CC7C-4C9A-BB7D-F94F27DD0BDE}" destId="{E62831DE-50A5-4E99-BD17-A15F5913B482}" srcOrd="2" destOrd="0" presId="urn:microsoft.com/office/officeart/2005/8/layout/cycle4#2"/>
    <dgm:cxn modelId="{AC8B7761-B6FC-4348-A01C-6E603EB64E66}" type="presParOf" srcId="{7079DB85-CC7C-4C9A-BB7D-F94F27DD0BDE}" destId="{794C36B3-298D-45BD-AF2C-0E83BB43A008}" srcOrd="3" destOrd="0" presId="urn:microsoft.com/office/officeart/2005/8/layout/cycle4#2"/>
    <dgm:cxn modelId="{693F28D6-9854-4B97-BF8B-655052430AD4}" type="presParOf" srcId="{7079DB85-CC7C-4C9A-BB7D-F94F27DD0BDE}" destId="{CB20CF9C-7953-4036-97D0-552D99D4D827}" srcOrd="4" destOrd="0" presId="urn:microsoft.com/office/officeart/2005/8/layout/cycle4#2"/>
    <dgm:cxn modelId="{AB239884-6D50-498C-A569-7BB13801D835}" type="presParOf" srcId="{9EC76A62-7692-4BBA-AA0F-75AE02B61373}" destId="{0FB6D85E-2018-4CD8-B2F7-D72F37C0E142}" srcOrd="2" destOrd="0" presId="urn:microsoft.com/office/officeart/2005/8/layout/cycle4#2"/>
    <dgm:cxn modelId="{615F4F4B-BFE8-472F-9B09-C4DCFE0BCFE3}" type="presParOf" srcId="{9EC76A62-7692-4BBA-AA0F-75AE02B61373}" destId="{9F98BAF8-1A66-4A08-B2F9-C6914AEAD239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363FDF-4A38-4033-9767-E940AD033166}">
      <dsp:nvSpPr>
        <dsp:cNvPr id="0" name=""/>
        <dsp:cNvSpPr/>
      </dsp:nvSpPr>
      <dsp:spPr>
        <a:xfrm>
          <a:off x="138385" y="1008639"/>
          <a:ext cx="830311" cy="4612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00B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solidFill>
                <a:srgbClr val="00B050"/>
              </a:solidFill>
            </a:rPr>
            <a:t>Risorse</a:t>
          </a:r>
          <a:endParaRPr lang="it-IT" sz="1300" b="1" kern="1200" dirty="0">
            <a:solidFill>
              <a:srgbClr val="00B050"/>
            </a:solidFill>
          </a:endParaRPr>
        </a:p>
      </dsp:txBody>
      <dsp:txXfrm>
        <a:off x="138385" y="1008639"/>
        <a:ext cx="830311" cy="461284"/>
      </dsp:txXfrm>
    </dsp:sp>
    <dsp:sp modelId="{103F569E-8110-4119-9879-D3513A72FEA4}">
      <dsp:nvSpPr>
        <dsp:cNvPr id="0" name=""/>
        <dsp:cNvSpPr/>
      </dsp:nvSpPr>
      <dsp:spPr>
        <a:xfrm>
          <a:off x="1337723" y="1008639"/>
          <a:ext cx="830311" cy="4612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solidFill>
                <a:srgbClr val="C00000"/>
              </a:solidFill>
            </a:rPr>
            <a:t>Richieste</a:t>
          </a:r>
          <a:endParaRPr lang="it-IT" sz="1300" b="1" kern="1200" dirty="0">
            <a:solidFill>
              <a:srgbClr val="C00000"/>
            </a:solidFill>
          </a:endParaRPr>
        </a:p>
      </dsp:txBody>
      <dsp:txXfrm>
        <a:off x="1337723" y="1008639"/>
        <a:ext cx="830311" cy="461284"/>
      </dsp:txXfrm>
    </dsp:sp>
    <dsp:sp modelId="{BC656D3E-F1FC-490C-9E71-35E72E40B328}">
      <dsp:nvSpPr>
        <dsp:cNvPr id="0" name=""/>
        <dsp:cNvSpPr/>
      </dsp:nvSpPr>
      <dsp:spPr>
        <a:xfrm>
          <a:off x="980228" y="2969096"/>
          <a:ext cx="345963" cy="345963"/>
        </a:xfrm>
        <a:prstGeom prst="triangle">
          <a:avLst/>
        </a:prstGeom>
        <a:solidFill>
          <a:schemeClr val="accent2"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A27FE-A7C3-430D-A9EE-D80233400B34}">
      <dsp:nvSpPr>
        <dsp:cNvPr id="0" name=""/>
        <dsp:cNvSpPr/>
      </dsp:nvSpPr>
      <dsp:spPr>
        <a:xfrm rot="228167">
          <a:off x="115004" y="2820846"/>
          <a:ext cx="2076411" cy="145196"/>
        </a:xfrm>
        <a:prstGeom prst="rect">
          <a:avLst/>
        </a:prstGeom>
        <a:solidFill>
          <a:srgbClr val="FFC000">
            <a:alpha val="90000"/>
          </a:srgb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5995A-682C-4BD5-A2C2-058F77CDC1B5}">
      <dsp:nvSpPr>
        <dsp:cNvPr id="0" name=""/>
        <dsp:cNvSpPr/>
      </dsp:nvSpPr>
      <dsp:spPr>
        <a:xfrm rot="240000">
          <a:off x="1361709" y="2457819"/>
          <a:ext cx="828468" cy="385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/>
            <a:t>Performance</a:t>
          </a:r>
          <a:endParaRPr lang="it-IT" sz="1000" b="1" kern="1200" dirty="0"/>
        </a:p>
      </dsp:txBody>
      <dsp:txXfrm rot="240000">
        <a:off x="1361709" y="2457819"/>
        <a:ext cx="828468" cy="385981"/>
      </dsp:txXfrm>
    </dsp:sp>
    <dsp:sp modelId="{1D47260B-E919-49FF-AABC-931E17A90D8E}">
      <dsp:nvSpPr>
        <dsp:cNvPr id="0" name=""/>
        <dsp:cNvSpPr/>
      </dsp:nvSpPr>
      <dsp:spPr>
        <a:xfrm rot="240000">
          <a:off x="1391692" y="2042663"/>
          <a:ext cx="828468" cy="385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/>
            <a:t>Carico</a:t>
          </a:r>
          <a:endParaRPr lang="it-IT" sz="1000" b="1" kern="1200" dirty="0"/>
        </a:p>
      </dsp:txBody>
      <dsp:txXfrm rot="240000">
        <a:off x="1391692" y="2042663"/>
        <a:ext cx="828468" cy="385981"/>
      </dsp:txXfrm>
    </dsp:sp>
    <dsp:sp modelId="{921C97F1-812C-4403-9EBB-45FBF0E42B05}">
      <dsp:nvSpPr>
        <dsp:cNvPr id="0" name=""/>
        <dsp:cNvSpPr/>
      </dsp:nvSpPr>
      <dsp:spPr>
        <a:xfrm rot="240000">
          <a:off x="1421675" y="1636733"/>
          <a:ext cx="828468" cy="385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/>
            <a:t>Ritmo</a:t>
          </a:r>
          <a:endParaRPr lang="it-IT" sz="1000" b="1" kern="1200" dirty="0"/>
        </a:p>
      </dsp:txBody>
      <dsp:txXfrm rot="240000">
        <a:off x="1421675" y="1636733"/>
        <a:ext cx="828468" cy="385981"/>
      </dsp:txXfrm>
    </dsp:sp>
    <dsp:sp modelId="{19ECDBF4-E05F-40F3-BC0D-DEDB9D10449B}">
      <dsp:nvSpPr>
        <dsp:cNvPr id="0" name=""/>
        <dsp:cNvSpPr/>
      </dsp:nvSpPr>
      <dsp:spPr>
        <a:xfrm rot="240000">
          <a:off x="173902" y="2374788"/>
          <a:ext cx="828468" cy="385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/>
            <a:t>Supporto</a:t>
          </a:r>
          <a:endParaRPr lang="it-IT" sz="1000" b="1" kern="1200" dirty="0"/>
        </a:p>
      </dsp:txBody>
      <dsp:txXfrm rot="240000">
        <a:off x="173902" y="2374788"/>
        <a:ext cx="828468" cy="385981"/>
      </dsp:txXfrm>
    </dsp:sp>
    <dsp:sp modelId="{893C20CD-4B9D-4EC0-B9D0-0F85C218A408}">
      <dsp:nvSpPr>
        <dsp:cNvPr id="0" name=""/>
        <dsp:cNvSpPr/>
      </dsp:nvSpPr>
      <dsp:spPr>
        <a:xfrm rot="240000">
          <a:off x="203886" y="1959632"/>
          <a:ext cx="828468" cy="385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/>
            <a:t>Strumenti</a:t>
          </a:r>
          <a:endParaRPr lang="it-IT" sz="1000" b="1" kern="1200" dirty="0"/>
        </a:p>
      </dsp:txBody>
      <dsp:txXfrm rot="240000">
        <a:off x="203886" y="1959632"/>
        <a:ext cx="828468" cy="3859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1F0663-6AE3-4D17-AFC0-2A9B358EAD29}">
      <dsp:nvSpPr>
        <dsp:cNvPr id="0" name=""/>
        <dsp:cNvSpPr/>
      </dsp:nvSpPr>
      <dsp:spPr>
        <a:xfrm>
          <a:off x="5204469" y="3836424"/>
          <a:ext cx="3750864" cy="1853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449263" lvl="1" indent="-449263" algn="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b="0" kern="1200" dirty="0" smtClean="0">
              <a:solidFill>
                <a:srgbClr val="FF6600"/>
              </a:solidFill>
            </a:rPr>
            <a:t>Molto coinvolti, ma in difficoltà</a:t>
          </a:r>
          <a:endParaRPr lang="it-IT" sz="1700" b="0" kern="1200" dirty="0">
            <a:solidFill>
              <a:srgbClr val="FF6600"/>
            </a:solidFill>
          </a:endParaRPr>
        </a:p>
        <a:p>
          <a:pPr marL="449263" lvl="1" indent="-449263" algn="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b="1" i="1" kern="1200" dirty="0" smtClean="0">
              <a:solidFill>
                <a:srgbClr val="FF6600"/>
              </a:solidFill>
            </a:rPr>
            <a:t>Impegnati a  rischio salute </a:t>
          </a:r>
          <a:r>
            <a:rPr lang="it-IT" sz="1700" b="1" kern="1200" dirty="0" smtClean="0">
              <a:solidFill>
                <a:srgbClr val="FF6600"/>
              </a:solidFill>
            </a:rPr>
            <a:t>38,1%</a:t>
          </a:r>
          <a:endParaRPr lang="it-IT" sz="1700" b="1" i="1" kern="1200" dirty="0">
            <a:solidFill>
              <a:srgbClr val="FF6600"/>
            </a:solidFill>
          </a:endParaRPr>
        </a:p>
      </dsp:txBody>
      <dsp:txXfrm>
        <a:off x="6329729" y="4299720"/>
        <a:ext cx="2625604" cy="1389888"/>
      </dsp:txXfrm>
    </dsp:sp>
    <dsp:sp modelId="{0E0895C7-A1FF-494D-8192-10155F772283}">
      <dsp:nvSpPr>
        <dsp:cNvPr id="0" name=""/>
        <dsp:cNvSpPr/>
      </dsp:nvSpPr>
      <dsp:spPr>
        <a:xfrm>
          <a:off x="29018" y="3908995"/>
          <a:ext cx="3806421" cy="1853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b="0" kern="1200" dirty="0" smtClean="0">
              <a:solidFill>
                <a:srgbClr val="FF0000"/>
              </a:solidFill>
            </a:rPr>
            <a:t>Poco coinvolti,               stressati, emotivamente esausti</a:t>
          </a:r>
          <a:endParaRPr lang="it-IT" sz="1700" b="0" kern="1200" dirty="0">
            <a:solidFill>
              <a:srgbClr val="FF0000"/>
            </a:solidFill>
          </a:endParaRPr>
        </a:p>
        <a:p>
          <a:pPr marL="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b="1" i="1" kern="1200" dirty="0" err="1" smtClean="0">
              <a:solidFill>
                <a:srgbClr val="FF0000"/>
              </a:solidFill>
            </a:rPr>
            <a:t>Burned</a:t>
          </a:r>
          <a:r>
            <a:rPr lang="it-IT" sz="1700" b="1" i="1" kern="1200" dirty="0" smtClean="0">
              <a:solidFill>
                <a:srgbClr val="FF0000"/>
              </a:solidFill>
            </a:rPr>
            <a:t>-out </a:t>
          </a:r>
          <a:r>
            <a:rPr lang="it-IT" sz="1700" b="1" kern="1200" dirty="0" smtClean="0">
              <a:solidFill>
                <a:srgbClr val="FF0000"/>
              </a:solidFill>
            </a:rPr>
            <a:t>14,9%</a:t>
          </a:r>
          <a:endParaRPr lang="it-IT" sz="1700" b="1" kern="1200" dirty="0">
            <a:solidFill>
              <a:srgbClr val="FF0000"/>
            </a:solidFill>
          </a:endParaRPr>
        </a:p>
      </dsp:txBody>
      <dsp:txXfrm>
        <a:off x="29018" y="4372291"/>
        <a:ext cx="2664495" cy="1389888"/>
      </dsp:txXfrm>
    </dsp:sp>
    <dsp:sp modelId="{A168F743-0841-46D0-9C13-872307454466}">
      <dsp:nvSpPr>
        <dsp:cNvPr id="0" name=""/>
        <dsp:cNvSpPr/>
      </dsp:nvSpPr>
      <dsp:spPr>
        <a:xfrm>
          <a:off x="5309873" y="0"/>
          <a:ext cx="3688983" cy="1853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0" kern="1200" dirty="0" smtClean="0">
              <a:solidFill>
                <a:srgbClr val="00B050"/>
              </a:solidFill>
            </a:rPr>
            <a:t>Molto coinvolti e in salute</a:t>
          </a:r>
          <a:endParaRPr lang="it-IT" sz="1800" b="0" kern="1200" dirty="0">
            <a:solidFill>
              <a:srgbClr val="00B050"/>
            </a:solidFill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i="1" kern="1200" dirty="0" smtClean="0">
              <a:solidFill>
                <a:srgbClr val="00B050"/>
              </a:solidFill>
            </a:rPr>
            <a:t>Impegnati e felici </a:t>
          </a:r>
          <a:r>
            <a:rPr lang="it-IT" sz="1800" b="1" kern="1200" dirty="0" smtClean="0">
              <a:solidFill>
                <a:srgbClr val="00B050"/>
              </a:solidFill>
            </a:rPr>
            <a:t>27,9%</a:t>
          </a:r>
          <a:endParaRPr lang="it-IT" sz="1800" b="1" i="1" kern="1200" dirty="0">
            <a:solidFill>
              <a:srgbClr val="00B050"/>
            </a:solidFill>
          </a:endParaRPr>
        </a:p>
      </dsp:txBody>
      <dsp:txXfrm>
        <a:off x="6416568" y="0"/>
        <a:ext cx="2582288" cy="1389888"/>
      </dsp:txXfrm>
    </dsp:sp>
    <dsp:sp modelId="{AD66B96A-E64E-42EA-A0EB-D1FC41427ADF}">
      <dsp:nvSpPr>
        <dsp:cNvPr id="0" name=""/>
        <dsp:cNvSpPr/>
      </dsp:nvSpPr>
      <dsp:spPr>
        <a:xfrm>
          <a:off x="58070" y="9"/>
          <a:ext cx="3630336" cy="1833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0" kern="1200" dirty="0" smtClean="0">
              <a:solidFill>
                <a:srgbClr val="0070C0"/>
              </a:solidFill>
            </a:rPr>
            <a:t>Poco coinvolti e in salute</a:t>
          </a:r>
          <a:endParaRPr lang="it-IT" sz="1800" b="0" kern="1200" dirty="0">
            <a:solidFill>
              <a:srgbClr val="0070C0"/>
            </a:solidFill>
          </a:endParaRPr>
        </a:p>
        <a:p>
          <a:pPr marL="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i="1" kern="1200" dirty="0" smtClean="0">
              <a:solidFill>
                <a:srgbClr val="0070C0"/>
              </a:solidFill>
            </a:rPr>
            <a:t>Serenamente distaccati </a:t>
          </a:r>
          <a:r>
            <a:rPr lang="it-IT" sz="1800" b="1" kern="1200" dirty="0" smtClean="0">
              <a:solidFill>
                <a:srgbClr val="0070C0"/>
              </a:solidFill>
            </a:rPr>
            <a:t>19,1%</a:t>
          </a:r>
          <a:endParaRPr lang="it-IT" sz="1800" b="1" kern="1200" dirty="0">
            <a:solidFill>
              <a:srgbClr val="0070C0"/>
            </a:solidFill>
          </a:endParaRPr>
        </a:p>
      </dsp:txBody>
      <dsp:txXfrm>
        <a:off x="58070" y="9"/>
        <a:ext cx="2541235" cy="1375085"/>
      </dsp:txXfrm>
    </dsp:sp>
    <dsp:sp modelId="{AD9A3432-FFD5-4148-8B8D-5C003EA09D62}">
      <dsp:nvSpPr>
        <dsp:cNvPr id="0" name=""/>
        <dsp:cNvSpPr/>
      </dsp:nvSpPr>
      <dsp:spPr>
        <a:xfrm>
          <a:off x="1378859" y="11"/>
          <a:ext cx="3066205" cy="290652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Bassi livelli di coinvolgimento e stress, nessuna </a:t>
          </a:r>
          <a:r>
            <a:rPr lang="it-IT" sz="1600" kern="1200" dirty="0" err="1" smtClean="0"/>
            <a:t>compulsività</a:t>
          </a:r>
          <a:r>
            <a:rPr lang="it-IT" sz="1600" kern="1200" dirty="0" smtClean="0"/>
            <a:t> per il lavoro, buona salute generale, poche difficoltà di conciliazione </a:t>
          </a:r>
          <a:endParaRPr lang="it-IT" sz="1600" kern="1200" dirty="0"/>
        </a:p>
      </dsp:txBody>
      <dsp:txXfrm>
        <a:off x="1378859" y="11"/>
        <a:ext cx="3066205" cy="2906522"/>
      </dsp:txXfrm>
    </dsp:sp>
    <dsp:sp modelId="{753584CB-4667-4AE1-BFBC-BF6131CE78D8}">
      <dsp:nvSpPr>
        <dsp:cNvPr id="0" name=""/>
        <dsp:cNvSpPr/>
      </dsp:nvSpPr>
      <dsp:spPr>
        <a:xfrm rot="5400000">
          <a:off x="4550193" y="-50791"/>
          <a:ext cx="2877509" cy="29790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Alti livelli di coinvolgimento, bassi livelli su tutte le dimensioni di malessere, buona salute generale, poche-nulle difficoltà di conciliazione </a:t>
          </a:r>
          <a:endParaRPr lang="it-IT" sz="1600" kern="1200" dirty="0"/>
        </a:p>
      </dsp:txBody>
      <dsp:txXfrm rot="5400000">
        <a:off x="4550193" y="-50791"/>
        <a:ext cx="2877509" cy="2979091"/>
      </dsp:txXfrm>
    </dsp:sp>
    <dsp:sp modelId="{E62831DE-50A5-4E99-BD17-A15F5913B482}">
      <dsp:nvSpPr>
        <dsp:cNvPr id="0" name=""/>
        <dsp:cNvSpPr/>
      </dsp:nvSpPr>
      <dsp:spPr>
        <a:xfrm rot="10800000">
          <a:off x="4513921" y="2913691"/>
          <a:ext cx="2950103" cy="287750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Alto coinvolgimento, ma alti livelli di esaurimento emotivo, </a:t>
          </a:r>
          <a:r>
            <a:rPr lang="it-IT" sz="1600" kern="1200" dirty="0" err="1" smtClean="0"/>
            <a:t>compulsività</a:t>
          </a:r>
          <a:r>
            <a:rPr lang="it-IT" sz="1600" kern="1200" dirty="0" smtClean="0"/>
            <a:t> e eccesso di attività, difficoltà di conciliazione, necessità di recuperare</a:t>
          </a:r>
          <a:endParaRPr lang="it-IT" sz="1600" kern="1200" dirty="0"/>
        </a:p>
      </dsp:txBody>
      <dsp:txXfrm rot="10800000">
        <a:off x="4513921" y="2913691"/>
        <a:ext cx="2950103" cy="2877509"/>
      </dsp:txXfrm>
    </dsp:sp>
    <dsp:sp modelId="{794C36B3-298D-45BD-AF2C-0E83BB43A008}">
      <dsp:nvSpPr>
        <dsp:cNvPr id="0" name=""/>
        <dsp:cNvSpPr/>
      </dsp:nvSpPr>
      <dsp:spPr>
        <a:xfrm rot="16200000">
          <a:off x="1491374" y="2823029"/>
          <a:ext cx="2870161" cy="306615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Basso coinvolgimento, ma alti livelli di stress, esaurimento emotivo, cinismo, </a:t>
          </a:r>
          <a:r>
            <a:rPr lang="it-IT" sz="1600" kern="1200" dirty="0" err="1" smtClean="0"/>
            <a:t>compulsività</a:t>
          </a:r>
          <a:r>
            <a:rPr lang="it-IT" sz="1600" kern="1200" dirty="0" smtClean="0"/>
            <a:t> e eccesso di attività, molte difficoltà di conciliazione, ampio bisogno di recupero </a:t>
          </a:r>
          <a:endParaRPr lang="it-IT" sz="1600" kern="1200" dirty="0"/>
        </a:p>
      </dsp:txBody>
      <dsp:txXfrm rot="16200000">
        <a:off x="1491374" y="2823029"/>
        <a:ext cx="2870161" cy="3066155"/>
      </dsp:txXfrm>
    </dsp:sp>
    <dsp:sp modelId="{0FB6D85E-2018-4CD8-B2F7-D72F37C0E142}">
      <dsp:nvSpPr>
        <dsp:cNvPr id="0" name=""/>
        <dsp:cNvSpPr/>
      </dsp:nvSpPr>
      <dsp:spPr>
        <a:xfrm flipH="1" flipV="1">
          <a:off x="4189183" y="2718243"/>
          <a:ext cx="620490" cy="65152"/>
        </a:xfrm>
        <a:prstGeom prst="circularArrow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8BAF8-1A66-4A08-B2F9-C6914AEAD239}">
      <dsp:nvSpPr>
        <dsp:cNvPr id="0" name=""/>
        <dsp:cNvSpPr/>
      </dsp:nvSpPr>
      <dsp:spPr>
        <a:xfrm rot="10800000">
          <a:off x="4066536" y="2663952"/>
          <a:ext cx="865784" cy="752856"/>
        </a:xfrm>
        <a:prstGeom prst="circularArrow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1F0663-6AE3-4D17-AFC0-2A9B358EAD29}">
      <dsp:nvSpPr>
        <dsp:cNvPr id="0" name=""/>
        <dsp:cNvSpPr/>
      </dsp:nvSpPr>
      <dsp:spPr>
        <a:xfrm>
          <a:off x="5308154" y="3837739"/>
          <a:ext cx="3690702" cy="1913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449263" lvl="1" indent="-449263" algn="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500" b="0" kern="1200" dirty="0">
            <a:solidFill>
              <a:srgbClr val="FF6600"/>
            </a:solidFill>
          </a:endParaRPr>
        </a:p>
        <a:p>
          <a:pPr marL="449263" lvl="1" indent="-449263" algn="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500" b="0" kern="1200" dirty="0">
            <a:solidFill>
              <a:srgbClr val="FF6600"/>
            </a:solidFill>
          </a:endParaRPr>
        </a:p>
        <a:p>
          <a:pPr marL="179388" lvl="1" indent="447675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0" kern="1200" dirty="0" smtClean="0">
              <a:solidFill>
                <a:srgbClr val="FF6600"/>
              </a:solidFill>
            </a:rPr>
            <a:t> Molto coinvolti, ma cinici</a:t>
          </a:r>
          <a:endParaRPr lang="it-IT" sz="1800" b="0" kern="1200" dirty="0">
            <a:solidFill>
              <a:srgbClr val="FF6600"/>
            </a:solidFill>
          </a:endParaRPr>
        </a:p>
        <a:p>
          <a:pPr marL="177800" lvl="1" indent="-177800" algn="r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it-IT" sz="1800" b="1" i="1" kern="1200" dirty="0" smtClean="0">
              <a:solidFill>
                <a:srgbClr val="FF6600"/>
              </a:solidFill>
            </a:rPr>
            <a:t>Disillusi </a:t>
          </a:r>
          <a:r>
            <a:rPr lang="it-IT" sz="1800" b="1" kern="1200" dirty="0" smtClean="0">
              <a:solidFill>
                <a:srgbClr val="FF6600"/>
              </a:solidFill>
            </a:rPr>
            <a:t>26,4%                                                                              </a:t>
          </a:r>
          <a:endParaRPr lang="it-IT" sz="1800" b="1" i="1" kern="1200" dirty="0">
            <a:solidFill>
              <a:srgbClr val="FF6600"/>
            </a:solidFill>
          </a:endParaRPr>
        </a:p>
        <a:p>
          <a:pPr marL="177800" lvl="1" indent="-177800" algn="r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endParaRPr lang="it-IT" sz="1800" b="1" i="1" kern="1200" dirty="0">
            <a:solidFill>
              <a:srgbClr val="FF6600"/>
            </a:solidFill>
          </a:endParaRPr>
        </a:p>
        <a:p>
          <a:pPr marL="177800" lvl="1" indent="-17780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800" b="1" i="1" kern="1200" dirty="0">
            <a:solidFill>
              <a:srgbClr val="FF6600"/>
            </a:solidFill>
          </a:endParaRPr>
        </a:p>
        <a:p>
          <a:pPr marL="177800" lvl="1" indent="-17780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800" b="1" i="1" kern="1200" dirty="0">
            <a:solidFill>
              <a:srgbClr val="FF6600"/>
            </a:solidFill>
          </a:endParaRPr>
        </a:p>
        <a:p>
          <a:pPr marL="177800" lvl="1" indent="-17780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800" b="1" i="1" kern="1200" dirty="0">
            <a:solidFill>
              <a:srgbClr val="FF6600"/>
            </a:solidFill>
          </a:endParaRPr>
        </a:p>
      </dsp:txBody>
      <dsp:txXfrm>
        <a:off x="6415365" y="4316092"/>
        <a:ext cx="2583491" cy="1435060"/>
      </dsp:txXfrm>
    </dsp:sp>
    <dsp:sp modelId="{0E0895C7-A1FF-494D-8192-10155F772283}">
      <dsp:nvSpPr>
        <dsp:cNvPr id="0" name=""/>
        <dsp:cNvSpPr/>
      </dsp:nvSpPr>
      <dsp:spPr>
        <a:xfrm>
          <a:off x="55956" y="3888964"/>
          <a:ext cx="3793602" cy="1846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0" kern="1200" dirty="0" smtClean="0">
              <a:solidFill>
                <a:srgbClr val="FF0000"/>
              </a:solidFill>
            </a:rPr>
            <a:t>Poco coinvolti,                        emotivamente                 esausti e stressati</a:t>
          </a:r>
          <a:endParaRPr lang="it-IT" sz="1800" b="0" kern="1200" dirty="0">
            <a:solidFill>
              <a:srgbClr val="FF0000"/>
            </a:solidFill>
          </a:endParaRPr>
        </a:p>
        <a:p>
          <a:pPr marL="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i="1" kern="1200" dirty="0" err="1" smtClean="0">
              <a:solidFill>
                <a:srgbClr val="FF0000"/>
              </a:solidFill>
            </a:rPr>
            <a:t>Burned</a:t>
          </a:r>
          <a:r>
            <a:rPr lang="it-IT" sz="1800" b="1" i="1" kern="1200" dirty="0" smtClean="0">
              <a:solidFill>
                <a:srgbClr val="FF0000"/>
              </a:solidFill>
            </a:rPr>
            <a:t>-out </a:t>
          </a:r>
          <a:r>
            <a:rPr lang="it-IT" sz="1800" b="1" kern="1200" dirty="0" smtClean="0">
              <a:solidFill>
                <a:srgbClr val="FF0000"/>
              </a:solidFill>
            </a:rPr>
            <a:t>10,9%</a:t>
          </a:r>
          <a:endParaRPr lang="it-IT" sz="1800" b="0" kern="1200" dirty="0">
            <a:solidFill>
              <a:srgbClr val="FF0000"/>
            </a:solidFill>
          </a:endParaRPr>
        </a:p>
      </dsp:txBody>
      <dsp:txXfrm>
        <a:off x="55956" y="4350700"/>
        <a:ext cx="2655521" cy="1385207"/>
      </dsp:txXfrm>
    </dsp:sp>
    <dsp:sp modelId="{A168F743-0841-46D0-9C13-872307454466}">
      <dsp:nvSpPr>
        <dsp:cNvPr id="0" name=""/>
        <dsp:cNvSpPr/>
      </dsp:nvSpPr>
      <dsp:spPr>
        <a:xfrm>
          <a:off x="5319030" y="-6866"/>
          <a:ext cx="3676560" cy="1846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0" kern="1200" dirty="0" smtClean="0">
              <a:solidFill>
                <a:srgbClr val="00B050"/>
              </a:solidFill>
            </a:rPr>
            <a:t>Molto coinvolti e in salute</a:t>
          </a:r>
          <a:endParaRPr lang="it-IT" sz="1800" b="0" kern="1200" dirty="0">
            <a:solidFill>
              <a:srgbClr val="00B050"/>
            </a:solidFill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i="1" kern="1200" dirty="0" smtClean="0">
              <a:solidFill>
                <a:srgbClr val="00B050"/>
              </a:solidFill>
            </a:rPr>
            <a:t>Impegnati e felici </a:t>
          </a:r>
          <a:r>
            <a:rPr lang="it-IT" sz="1800" b="1" kern="1200" dirty="0" smtClean="0">
              <a:solidFill>
                <a:srgbClr val="00B050"/>
              </a:solidFill>
            </a:rPr>
            <a:t>41,3%</a:t>
          </a:r>
          <a:endParaRPr lang="it-IT" sz="1800" b="1" i="1" kern="1200" dirty="0">
            <a:solidFill>
              <a:srgbClr val="00B050"/>
            </a:solidFill>
          </a:endParaRPr>
        </a:p>
      </dsp:txBody>
      <dsp:txXfrm>
        <a:off x="6421998" y="-6866"/>
        <a:ext cx="2573592" cy="1385207"/>
      </dsp:txXfrm>
    </dsp:sp>
    <dsp:sp modelId="{AD66B96A-E64E-42EA-A0EB-D1FC41427ADF}">
      <dsp:nvSpPr>
        <dsp:cNvPr id="0" name=""/>
        <dsp:cNvSpPr/>
      </dsp:nvSpPr>
      <dsp:spPr>
        <a:xfrm>
          <a:off x="84910" y="0"/>
          <a:ext cx="3618110" cy="1827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0" kern="1200" dirty="0" smtClean="0">
              <a:solidFill>
                <a:srgbClr val="0070C0"/>
              </a:solidFill>
            </a:rPr>
            <a:t>Poco coinvolti e in salute</a:t>
          </a:r>
          <a:endParaRPr lang="it-IT" sz="1800" b="0" kern="1200" dirty="0">
            <a:solidFill>
              <a:srgbClr val="0070C0"/>
            </a:solidFill>
          </a:endParaRPr>
        </a:p>
        <a:p>
          <a:pPr marL="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i="1" kern="1200" dirty="0" smtClean="0">
              <a:solidFill>
                <a:srgbClr val="0070C0"/>
              </a:solidFill>
            </a:rPr>
            <a:t>Serenamente distaccati </a:t>
          </a:r>
          <a:r>
            <a:rPr lang="it-IT" sz="1800" b="1" kern="1200" dirty="0" smtClean="0">
              <a:solidFill>
                <a:srgbClr val="0070C0"/>
              </a:solidFill>
            </a:rPr>
            <a:t>21,4%</a:t>
          </a:r>
          <a:endParaRPr lang="it-IT" sz="1800" b="1" kern="1200" dirty="0">
            <a:solidFill>
              <a:srgbClr val="0070C0"/>
            </a:solidFill>
          </a:endParaRPr>
        </a:p>
      </dsp:txBody>
      <dsp:txXfrm>
        <a:off x="84910" y="0"/>
        <a:ext cx="2532677" cy="1370454"/>
      </dsp:txXfrm>
    </dsp:sp>
    <dsp:sp modelId="{AD9A3432-FFD5-4148-8B8D-5C003EA09D62}">
      <dsp:nvSpPr>
        <dsp:cNvPr id="0" name=""/>
        <dsp:cNvSpPr/>
      </dsp:nvSpPr>
      <dsp:spPr>
        <a:xfrm>
          <a:off x="1153999" y="4"/>
          <a:ext cx="3418654" cy="291625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tx1"/>
              </a:solidFill>
            </a:rPr>
            <a:t>Poco coinvolti nel proprio lavoro, esauriti, ma non cinici, basso stress, scarsa necessità di recupero, nessuna problematica di conciliazione lavoro-vita privata, buona salute generale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b="1" kern="1200" dirty="0">
            <a:solidFill>
              <a:schemeClr val="tx1"/>
            </a:solidFill>
          </a:endParaRPr>
        </a:p>
      </dsp:txBody>
      <dsp:txXfrm>
        <a:off x="1153999" y="4"/>
        <a:ext cx="3418654" cy="2916251"/>
      </dsp:txXfrm>
    </dsp:sp>
    <dsp:sp modelId="{753584CB-4667-4AE1-BFBC-BF6131CE78D8}">
      <dsp:nvSpPr>
        <dsp:cNvPr id="0" name=""/>
        <dsp:cNvSpPr/>
      </dsp:nvSpPr>
      <dsp:spPr>
        <a:xfrm rot="5400000">
          <a:off x="4825228" y="-213035"/>
          <a:ext cx="2887311" cy="3313390"/>
        </a:xfrm>
        <a:prstGeom prst="pieWedge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tx1"/>
              </a:solidFill>
            </a:rPr>
            <a:t>Molto coinvolti nel proprio lavoro, per nulla esauriti né cinici né stressati, nessuna problematica di conciliazione lavoro-vita privata, bassa necessità di recupero, buona salute generale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b="1" kern="1200" dirty="0">
            <a:solidFill>
              <a:schemeClr val="tx1"/>
            </a:solidFill>
          </a:endParaRPr>
        </a:p>
      </dsp:txBody>
      <dsp:txXfrm rot="5400000">
        <a:off x="4825228" y="-213035"/>
        <a:ext cx="2887311" cy="3313390"/>
      </dsp:txXfrm>
    </dsp:sp>
    <dsp:sp modelId="{E62831DE-50A5-4E99-BD17-A15F5913B482}">
      <dsp:nvSpPr>
        <dsp:cNvPr id="0" name=""/>
        <dsp:cNvSpPr/>
      </dsp:nvSpPr>
      <dsp:spPr>
        <a:xfrm rot="10800000">
          <a:off x="4614825" y="2946019"/>
          <a:ext cx="3308117" cy="2803040"/>
        </a:xfrm>
        <a:prstGeom prst="pieWedge">
          <a:avLst/>
        </a:prstGeom>
        <a:solidFill>
          <a:srgbClr val="FF66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endParaRPr lang="it-IT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endParaRPr lang="it-IT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it-IT" sz="1600" b="1" kern="1200" dirty="0" smtClean="0">
              <a:solidFill>
                <a:schemeClr val="tx1"/>
              </a:solidFill>
            </a:rPr>
            <a:t>Coinvolti nel proprio lavoro, poco esauriti, ma cinici, livello di stress e necessità di recupero intermedi, alcune difficoltà di conciliazione lavoro-vita privata, salute generale discreta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 smtClean="0"/>
        </a:p>
      </dsp:txBody>
      <dsp:txXfrm rot="10800000">
        <a:off x="4614825" y="2946019"/>
        <a:ext cx="3308117" cy="2803040"/>
      </dsp:txXfrm>
    </dsp:sp>
    <dsp:sp modelId="{794C36B3-298D-45BD-AF2C-0E83BB43A008}">
      <dsp:nvSpPr>
        <dsp:cNvPr id="0" name=""/>
        <dsp:cNvSpPr/>
      </dsp:nvSpPr>
      <dsp:spPr>
        <a:xfrm rot="16200000">
          <a:off x="1464505" y="2651495"/>
          <a:ext cx="2806189" cy="3395237"/>
        </a:xfrm>
        <a:prstGeom prst="pieWedge">
          <a:avLst/>
        </a:prstGeom>
        <a:solidFill>
          <a:srgbClr val="FF0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it-IT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600" b="1" kern="1200" dirty="0" smtClean="0">
              <a:solidFill>
                <a:schemeClr val="tx1"/>
              </a:solidFill>
            </a:rPr>
            <a:t>Basso coinvolgimento nel lavoro, alti livelli di esaurimento emotivo, cinismo e stress, con conseguente intensa necessità di recupero, cattiva conciliazione lavoro-vita privata, salute generale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600" b="1" kern="1200" dirty="0" smtClean="0">
              <a:solidFill>
                <a:schemeClr val="tx1"/>
              </a:solidFill>
            </a:rPr>
            <a:t>precaria </a:t>
          </a:r>
          <a:endParaRPr lang="it-IT" sz="1600" b="1" kern="1200" dirty="0">
            <a:solidFill>
              <a:schemeClr val="tx1"/>
            </a:solidFill>
          </a:endParaRPr>
        </a:p>
      </dsp:txBody>
      <dsp:txXfrm rot="16200000">
        <a:off x="1464505" y="2651495"/>
        <a:ext cx="2806189" cy="3395237"/>
      </dsp:txXfrm>
    </dsp:sp>
    <dsp:sp modelId="{0FB6D85E-2018-4CD8-B2F7-D72F37C0E142}">
      <dsp:nvSpPr>
        <dsp:cNvPr id="0" name=""/>
        <dsp:cNvSpPr/>
      </dsp:nvSpPr>
      <dsp:spPr>
        <a:xfrm flipH="1" flipV="1">
          <a:off x="4190228" y="2718841"/>
          <a:ext cx="618400" cy="64932"/>
        </a:xfrm>
        <a:prstGeom prst="circularArrow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8BAF8-1A66-4A08-B2F9-C6914AEAD239}">
      <dsp:nvSpPr>
        <dsp:cNvPr id="0" name=""/>
        <dsp:cNvSpPr/>
      </dsp:nvSpPr>
      <dsp:spPr>
        <a:xfrm rot="10800000">
          <a:off x="4067994" y="2664732"/>
          <a:ext cx="862868" cy="750320"/>
        </a:xfrm>
        <a:prstGeom prst="circularArrow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1BDD6-5AEE-C145-A5C6-A731EF61D7DD}" type="datetimeFigureOut">
              <a:rPr lang="it-IT" smtClean="0"/>
              <a:pPr/>
              <a:t>01/03/2018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9D814-2256-824A-9A5F-925396DE1D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895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E259-2360-7540-86AD-05B9BE2F4D1D}" type="slidenum">
              <a:rPr lang="it-IT" altLang="it-IT"/>
              <a:pPr/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253500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7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684A0A7-A3EA-40C6-8FAA-10ECD041EE23}" type="slidenum">
              <a:rPr lang="it-IT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79418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E259-2360-7540-86AD-05B9BE2F4D1D}" type="slidenum">
              <a:rPr lang="it-IT" altLang="it-IT"/>
              <a:pPr/>
              <a:t>31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306808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E259-2360-7540-86AD-05B9BE2F4D1D}" type="slidenum">
              <a:rPr lang="it-IT" altLang="it-IT"/>
              <a:pPr/>
              <a:t>32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513851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E259-2360-7540-86AD-05B9BE2F4D1D}" type="slidenum">
              <a:rPr lang="it-IT" altLang="it-IT"/>
              <a:pPr/>
              <a:t>33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037462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E259-2360-7540-86AD-05B9BE2F4D1D}" type="slidenum">
              <a:rPr lang="it-IT" altLang="it-IT"/>
              <a:pPr/>
              <a:t>34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99664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E259-2360-7540-86AD-05B9BE2F4D1D}" type="slidenum">
              <a:rPr lang="it-IT" altLang="it-IT"/>
              <a:pPr/>
              <a:t>35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182254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E259-2360-7540-86AD-05B9BE2F4D1D}" type="slidenum">
              <a:rPr lang="it-IT" altLang="it-IT"/>
              <a:pPr/>
              <a:t>36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40153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E259-2360-7540-86AD-05B9BE2F4D1D}" type="slidenum">
              <a:rPr lang="it-IT" altLang="it-IT"/>
              <a:pPr/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73214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E259-2360-7540-86AD-05B9BE2F4D1D}" type="slidenum">
              <a:rPr lang="it-IT" altLang="it-IT"/>
              <a:pPr/>
              <a:t>21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648949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9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B236328-8E8B-4082-AA10-219B7052040E}" type="slidenum">
              <a:rPr lang="it-IT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38361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5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8F0DBE3-B65E-42A3-B186-0A952B07C522}" type="slidenum">
              <a:rPr lang="it-IT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38934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7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39860F2-6641-45AE-8A66-5E9FD7AA1E62}" type="slidenum">
              <a:rPr lang="it-IT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59457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1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CE65546-0B95-46DC-A37F-94FD4C64165E}" type="slidenum">
              <a:rPr lang="it-IT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57651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3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04260FB-68AC-4632-9EF1-BA397C42C794}" type="slidenum">
              <a:rPr lang="it-IT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09091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9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BB8032E-A994-4D4A-9C5F-3C24BB37596F}" type="slidenum">
              <a:rPr lang="it-IT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402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F988-3D0E-4F46-A959-B5FA2E21BED6}" type="datetime1">
              <a:rPr lang="it-IT" smtClean="0"/>
              <a:pPr/>
              <a:t>01/03/2018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Indagine sulla qualità della vita organizzativa, 2017 - PTA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295F-4580-AB49-B7CD-49FE699387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6213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68A1-C0B7-4E90-8799-BD614B084A26}" type="datetime1">
              <a:rPr lang="it-IT" smtClean="0"/>
              <a:pPr/>
              <a:t>01/03/2018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Indagine sulla qualità della vita organizzativa, 2017 - PTA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295F-4580-AB49-B7CD-49FE699387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5458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93F6-CD0A-40AB-83EA-786537920785}" type="datetime1">
              <a:rPr lang="it-IT" smtClean="0"/>
              <a:pPr/>
              <a:t>01/03/2018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Indagine sulla qualità della vita organizzativa, 2017 - PTA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295F-4580-AB49-B7CD-49FE699387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5683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0FFF-4277-4AED-B612-CC56D2586A37}" type="datetime1">
              <a:rPr lang="it-IT" smtClean="0"/>
              <a:pPr/>
              <a:t>01/03/2018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Indagine sulla qualità della vita organizzativa, 2017 - PTA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295F-4580-AB49-B7CD-49FE699387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9853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C9EA-77ED-4010-BE2A-80F3BD35AE9D}" type="datetime1">
              <a:rPr lang="it-IT" smtClean="0"/>
              <a:pPr/>
              <a:t>01/03/2018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Indagine sulla qualità della vita organizzativa, 2017 - PTA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295F-4580-AB49-B7CD-49FE699387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8679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6E6E-EDB7-43D6-8F9C-D025E18DA286}" type="datetime1">
              <a:rPr lang="it-IT" smtClean="0"/>
              <a:pPr/>
              <a:t>01/03/2018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Indagine sulla qualità della vita organizzativa, 2017 - PTA</a:t>
            </a:r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295F-4580-AB49-B7CD-49FE699387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1316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5024-5C26-4A19-9FF1-44C19D7FDCBA}" type="datetime1">
              <a:rPr lang="it-IT" smtClean="0"/>
              <a:pPr/>
              <a:t>01/03/2018</a:t>
            </a:fld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Indagine sulla qualità della vita organizzativa, 2017 - PTA</a:t>
            </a:r>
            <a:endParaRPr lang="it-I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295F-4580-AB49-B7CD-49FE699387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0383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B98A-7BEE-42BD-94BF-76A810799B89}" type="datetime1">
              <a:rPr lang="it-IT" smtClean="0"/>
              <a:pPr/>
              <a:t>01/03/2018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Indagine sulla qualità della vita organizzativa, 2017 - PTA</a:t>
            </a:r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295F-4580-AB49-B7CD-49FE699387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5070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E0A1-76AD-4B28-B6F3-718578C86560}" type="datetime1">
              <a:rPr lang="it-IT" smtClean="0"/>
              <a:pPr/>
              <a:t>01/03/2018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Indagine sulla qualità della vita organizzativa, 2017 - PTA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295F-4580-AB49-B7CD-49FE699387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0068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450E-EB75-48FD-ABF9-7FFAEF818442}" type="datetime1">
              <a:rPr lang="it-IT" smtClean="0"/>
              <a:pPr/>
              <a:t>01/03/2018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Indagine sulla qualità della vita organizzativa, 2017 - PTA</a:t>
            </a:r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295F-4580-AB49-B7CD-49FE699387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0442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BC9A-AD9E-4712-9740-BB705309950E}" type="datetime1">
              <a:rPr lang="it-IT" smtClean="0"/>
              <a:pPr/>
              <a:t>01/03/2018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r>
              <a:rPr lang="it-IT" smtClean="0"/>
              <a:t>Indagine sulla qualità della vita organizzativa, 2017 - PTA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295F-4580-AB49-B7CD-49FE699387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316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919521-412C-45F6-8F0E-C12E283B0B03}" type="datetime1">
              <a:rPr lang="it-IT" smtClean="0"/>
              <a:pPr/>
              <a:t>01/03/2018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 smtClean="0"/>
              <a:t>Indagine sulla qualità della vita organizzativa, 2017 - PTA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E5E1295F-4580-AB49-B7CD-49FE699387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4461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Gruppi%20omogenei.ppt" TargetMode="External"/><Relationship Id="rId2" Type="http://schemas.openxmlformats.org/officeDocument/2006/relationships/hyperlink" Target="Report_Polito_GoodPractice.png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>
            <a:spLocks noGrp="1"/>
          </p:cNvSpPr>
          <p:nvPr>
            <p:ph type="ctrTitle"/>
          </p:nvPr>
        </p:nvSpPr>
        <p:spPr>
          <a:xfrm>
            <a:off x="359211" y="597292"/>
            <a:ext cx="5486400" cy="3255264"/>
          </a:xfrm>
        </p:spPr>
        <p:txBody>
          <a:bodyPr>
            <a:normAutofit fontScale="90000"/>
          </a:bodyPr>
          <a:lstStyle/>
          <a:p>
            <a:r>
              <a:rPr lang="it-IT" altLang="it-IT" sz="4000" b="1" dirty="0">
                <a:solidFill>
                  <a:srgbClr val="0033CC"/>
                </a:solidFill>
                <a:latin typeface="Trebuchet MS" panose="020B0603020202020204" pitchFamily="34" charset="0"/>
              </a:rPr>
              <a:t>Valutazione, monitoraggio e supporto </a:t>
            </a:r>
            <a:br>
              <a:rPr lang="it-IT" altLang="it-IT" sz="4000" b="1" dirty="0">
                <a:solidFill>
                  <a:srgbClr val="0033CC"/>
                </a:solidFill>
                <a:latin typeface="Trebuchet MS" panose="020B0603020202020204" pitchFamily="34" charset="0"/>
              </a:rPr>
            </a:br>
            <a:r>
              <a:rPr lang="it-IT" altLang="it-IT" sz="4000" b="1" dirty="0">
                <a:solidFill>
                  <a:srgbClr val="0033CC"/>
                </a:solidFill>
                <a:latin typeface="Trebuchet MS" panose="020B0603020202020204" pitchFamily="34" charset="0"/>
              </a:rPr>
              <a:t>della Qualità della vita organizzativa</a:t>
            </a:r>
            <a:br>
              <a:rPr lang="it-IT" altLang="it-IT" sz="4000" b="1" dirty="0">
                <a:solidFill>
                  <a:srgbClr val="0033CC"/>
                </a:solidFill>
                <a:latin typeface="Trebuchet MS" panose="020B0603020202020204" pitchFamily="34" charset="0"/>
              </a:rPr>
            </a:br>
            <a:r>
              <a:rPr lang="it-IT" altLang="it-IT" sz="4000" b="1" dirty="0">
                <a:solidFill>
                  <a:srgbClr val="0033CC"/>
                </a:solidFill>
                <a:latin typeface="Trebuchet MS" panose="020B0603020202020204" pitchFamily="34" charset="0"/>
              </a:rPr>
              <a:t>nel Politecnico di Torino</a:t>
            </a:r>
            <a:endParaRPr lang="it-IT" altLang="it-IT" sz="4000" dirty="0">
              <a:solidFill>
                <a:srgbClr val="A9432B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6" name="CasellaDiTesto 3"/>
          <p:cNvSpPr txBox="1">
            <a:spLocks noChangeArrowheads="1"/>
          </p:cNvSpPr>
          <p:nvPr/>
        </p:nvSpPr>
        <p:spPr bwMode="auto">
          <a:xfrm>
            <a:off x="2195736" y="4202112"/>
            <a:ext cx="4751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it-IT" altLang="it-IT" sz="1800" dirty="0">
              <a:solidFill>
                <a:srgbClr val="800000"/>
              </a:solidFill>
              <a:latin typeface="Georgia" charset="0"/>
            </a:endParaRPr>
          </a:p>
        </p:txBody>
      </p:sp>
      <p:sp>
        <p:nvSpPr>
          <p:cNvPr id="7" name="CasellaDiTesto 3"/>
          <p:cNvSpPr txBox="1">
            <a:spLocks noChangeArrowheads="1"/>
          </p:cNvSpPr>
          <p:nvPr/>
        </p:nvSpPr>
        <p:spPr bwMode="auto">
          <a:xfrm>
            <a:off x="359211" y="6271423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>
                <a:latin typeface="Georgia" charset="0"/>
              </a:rPr>
              <a:t>12 Gennaio 2018</a:t>
            </a:r>
            <a:endParaRPr lang="it-IT" altLang="it-IT" sz="1800" dirty="0">
              <a:latin typeface="Georgia" charset="0"/>
            </a:endParaRPr>
          </a:p>
        </p:txBody>
      </p:sp>
      <p:sp>
        <p:nvSpPr>
          <p:cNvPr id="8" name="CasellaDiTesto 4"/>
          <p:cNvSpPr txBox="1">
            <a:spLocks noChangeArrowheads="1"/>
          </p:cNvSpPr>
          <p:nvPr/>
        </p:nvSpPr>
        <p:spPr bwMode="auto">
          <a:xfrm>
            <a:off x="4586514" y="6074848"/>
            <a:ext cx="45002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400" dirty="0">
                <a:latin typeface="Georgia" charset="0"/>
              </a:rPr>
              <a:t>A cura di:</a:t>
            </a:r>
          </a:p>
          <a:p>
            <a:pPr eaLnBrk="1" hangingPunct="1"/>
            <a:r>
              <a:rPr lang="it-IT" altLang="it-IT" sz="1400" dirty="0">
                <a:latin typeface="Georgia" charset="0"/>
              </a:rPr>
              <a:t>Daniela </a:t>
            </a:r>
            <a:r>
              <a:rPr lang="it-IT" altLang="it-IT" sz="1400" dirty="0" smtClean="0">
                <a:latin typeface="Georgia" charset="0"/>
              </a:rPr>
              <a:t>Converso, Barbara </a:t>
            </a:r>
            <a:r>
              <a:rPr lang="it-IT" altLang="it-IT" sz="1400" dirty="0" err="1" smtClean="0">
                <a:latin typeface="Georgia" charset="0"/>
              </a:rPr>
              <a:t>Loera</a:t>
            </a:r>
            <a:r>
              <a:rPr lang="it-IT" altLang="it-IT" sz="1400" dirty="0" smtClean="0">
                <a:latin typeface="Georgia" charset="0"/>
              </a:rPr>
              <a:t>, Giorgia </a:t>
            </a:r>
            <a:r>
              <a:rPr lang="it-IT" altLang="it-IT" sz="1400" dirty="0" err="1" smtClean="0">
                <a:latin typeface="Georgia" charset="0"/>
              </a:rPr>
              <a:t>Molinengo</a:t>
            </a:r>
            <a:r>
              <a:rPr lang="it-IT" altLang="it-IT" sz="1400" dirty="0" smtClean="0">
                <a:latin typeface="Georgia" charset="0"/>
              </a:rPr>
              <a:t>  </a:t>
            </a:r>
          </a:p>
          <a:p>
            <a:pPr eaLnBrk="1" hangingPunct="1"/>
            <a:r>
              <a:rPr lang="it-IT" altLang="it-IT" sz="1400" dirty="0" smtClean="0">
                <a:latin typeface="Georgia" charset="0"/>
              </a:rPr>
              <a:t>Dipartimento </a:t>
            </a:r>
            <a:r>
              <a:rPr lang="it-IT" altLang="it-IT" sz="1400" dirty="0">
                <a:latin typeface="Georgia" charset="0"/>
              </a:rPr>
              <a:t>di Psicologia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71270" y="4475407"/>
            <a:ext cx="5262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Personale Tecnico e Amministrativo,</a:t>
            </a:r>
          </a:p>
          <a:p>
            <a:r>
              <a:rPr lang="it-IT" b="1" dirty="0" smtClean="0"/>
              <a:t>Docente/Ricercatore e Assegnisti di ricerca</a:t>
            </a:r>
            <a:endParaRPr lang="it-IT" b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1711" y="1612372"/>
            <a:ext cx="2100263" cy="92344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611" y="4390004"/>
            <a:ext cx="1594852" cy="1126638"/>
          </a:xfrm>
          <a:prstGeom prst="rect">
            <a:avLst/>
          </a:prstGeom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295341" y="127106"/>
            <a:ext cx="3800790" cy="5419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0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0"/>
              <a:buNone/>
              <a:defRPr/>
            </a:pPr>
            <a:r>
              <a:rPr lang="it-IT" sz="3200" cap="small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REPORT DI RICERCA</a:t>
            </a:r>
          </a:p>
          <a:p>
            <a:pPr>
              <a:buFont typeface="Wingdings 2" charset="0"/>
              <a:buNone/>
              <a:defRPr/>
            </a:pPr>
            <a:endParaRPr lang="it-IT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3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220816" y="661165"/>
            <a:ext cx="873885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it-IT" altLang="it-IT" sz="2200" b="1" dirty="0" smtClean="0">
                <a:latin typeface="+mj-lt"/>
              </a:rPr>
              <a:t>Fattori relazionali</a:t>
            </a:r>
            <a:endParaRPr lang="it-IT" altLang="it-IT" sz="2200" b="1" dirty="0">
              <a:latin typeface="+mj-lt"/>
            </a:endParaRPr>
          </a:p>
        </p:txBody>
      </p:sp>
      <p:sp>
        <p:nvSpPr>
          <p:cNvPr id="19472" name="Rectangle 3"/>
          <p:cNvSpPr txBox="1">
            <a:spLocks noRot="1" noChangeArrowheads="1"/>
          </p:cNvSpPr>
          <p:nvPr/>
        </p:nvSpPr>
        <p:spPr bwMode="auto">
          <a:xfrm>
            <a:off x="220817" y="208797"/>
            <a:ext cx="4406591" cy="461665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buSzPct val="85000"/>
              <a:buFont typeface="Wingdings 2" charset="2"/>
              <a:buNone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PROFESSORI E RICERCATORI</a:t>
            </a:r>
            <a:endParaRPr lang="it-IT" altLang="it-IT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901951" y="6492875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Indagine sulla qualità della vita organizzativa, 2017</a:t>
            </a:r>
            <a:endParaRPr lang="it-IT" dirty="0"/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4746568" y="208797"/>
            <a:ext cx="4213104" cy="43704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buSzPct val="85000"/>
              <a:buFont typeface="Wingdings 2" charset="2"/>
              <a:buNone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PTA</a:t>
            </a:r>
            <a:endParaRPr lang="it-IT" altLang="it-IT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3"/>
          <p:cNvSpPr txBox="1">
            <a:spLocks noRot="1" noChangeArrowheads="1"/>
          </p:cNvSpPr>
          <p:nvPr/>
        </p:nvSpPr>
        <p:spPr bwMode="auto">
          <a:xfrm>
            <a:off x="4737409" y="1171302"/>
            <a:ext cx="440659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rgbClr val="0033CC"/>
                </a:solidFill>
                <a:latin typeface="+mn-lt"/>
              </a:rPr>
              <a:t>Supporto da parte dell’organizzazione</a:t>
            </a:r>
          </a:p>
          <a:p>
            <a:pPr marL="342900" indent="-34290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rgbClr val="0033CC"/>
                </a:solidFill>
                <a:latin typeface="+mn-lt"/>
              </a:rPr>
              <a:t>Supporto dei superiori</a:t>
            </a:r>
          </a:p>
          <a:p>
            <a:pPr marL="342900" indent="-34290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rgbClr val="0033CC"/>
                </a:solidFill>
                <a:latin typeface="+mn-lt"/>
              </a:rPr>
              <a:t>Supporto dei colleghi</a:t>
            </a:r>
          </a:p>
          <a:p>
            <a:pPr marL="342900" indent="-34290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rgbClr val="0033CC"/>
                </a:solidFill>
                <a:latin typeface="+mn-lt"/>
              </a:rPr>
              <a:t>Comportamenti di inciviltà</a:t>
            </a:r>
          </a:p>
          <a:p>
            <a:pPr marL="342900" indent="-34290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rgbClr val="0033CC"/>
                </a:solidFill>
                <a:latin typeface="+mn-lt"/>
              </a:rPr>
              <a:t>Qualità delle relazioni con l’utenza (Docenti e Studenti</a:t>
            </a:r>
            <a:r>
              <a:rPr lang="it-IT" altLang="it-IT" sz="2000" b="1" dirty="0" smtClean="0">
                <a:solidFill>
                  <a:srgbClr val="0033CC"/>
                </a:solidFill>
                <a:latin typeface="+mn-lt"/>
              </a:rPr>
              <a:t>)</a:t>
            </a:r>
          </a:p>
          <a:p>
            <a:pPr marL="342900" indent="-34290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rgbClr val="0033CC"/>
                </a:solidFill>
                <a:latin typeface="+mn-lt"/>
              </a:rPr>
              <a:t>Conflitto lavoro-vita privata</a:t>
            </a:r>
          </a:p>
          <a:p>
            <a:pPr marL="342900" indent="-34290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it-IT" altLang="it-IT" sz="2000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38113" y="118495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6"/>
                </a:solidFill>
                <a:ea typeface="ＭＳ Ｐゴシック" charset="-128"/>
              </a:rPr>
              <a:t>Supporto dei colleghi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6"/>
                </a:solidFill>
              </a:rPr>
              <a:t>Soddisfazione per il rapporto con il PTA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6"/>
                </a:solidFill>
                <a:ea typeface="ＭＳ Ｐゴシック" charset="-128"/>
              </a:rPr>
              <a:t>Comportamenti di inciviltà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 smtClean="0">
                <a:solidFill>
                  <a:schemeClr val="accent6"/>
                </a:solidFill>
                <a:ea typeface="ＭＳ Ｐゴシック" charset="-128"/>
              </a:rPr>
              <a:t>Qualità </a:t>
            </a:r>
            <a:r>
              <a:rPr lang="it-IT" altLang="it-IT" sz="2000" b="1" dirty="0">
                <a:solidFill>
                  <a:schemeClr val="accent6"/>
                </a:solidFill>
                <a:ea typeface="ＭＳ Ｐゴシック" charset="-128"/>
              </a:rPr>
              <a:t>delle relazioni con l’utenza (PTA e Studenti</a:t>
            </a:r>
            <a:r>
              <a:rPr lang="it-IT" altLang="it-IT" sz="2000" b="1" dirty="0" smtClean="0">
                <a:solidFill>
                  <a:schemeClr val="accent6"/>
                </a:solidFill>
                <a:ea typeface="ＭＳ Ｐゴシック" charset="-128"/>
              </a:rPr>
              <a:t>)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6"/>
                </a:solidFill>
              </a:rPr>
              <a:t>Conflitto lavoro-vita privata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it-IT" altLang="it-IT" sz="2000" b="1" dirty="0">
              <a:solidFill>
                <a:schemeClr val="accent6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33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>
            <a:spLocks noGrp="1"/>
          </p:cNvSpPr>
          <p:nvPr>
            <p:ph type="ctrTitle"/>
          </p:nvPr>
        </p:nvSpPr>
        <p:spPr>
          <a:xfrm>
            <a:off x="191067" y="2879343"/>
            <a:ext cx="6619165" cy="569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Benessere e </a:t>
            </a:r>
            <a:r>
              <a:rPr lang="it-IT" altLang="it-IT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Salute in relazione al lavoro</a:t>
            </a:r>
          </a:p>
        </p:txBody>
      </p:sp>
      <p:sp>
        <p:nvSpPr>
          <p:cNvPr id="6" name="Sottotitolo 1"/>
          <p:cNvSpPr>
            <a:spLocks noGrp="1"/>
          </p:cNvSpPr>
          <p:nvPr>
            <p:ph type="subTitle" idx="1"/>
          </p:nvPr>
        </p:nvSpPr>
        <p:spPr>
          <a:xfrm>
            <a:off x="191067" y="1419375"/>
            <a:ext cx="6400800" cy="3489325"/>
          </a:xfrm>
        </p:spPr>
        <p:txBody>
          <a:bodyPr>
            <a:noAutofit/>
          </a:bodyPr>
          <a:lstStyle/>
          <a:p>
            <a:pPr marL="285750" indent="-285750" eaLnBrk="1" hangingPunct="1"/>
            <a:endParaRPr lang="it-IT" altLang="it-IT" sz="1800" cap="none" dirty="0">
              <a:solidFill>
                <a:schemeClr val="tx1"/>
              </a:solidFill>
              <a:ea typeface="ＭＳ Ｐゴシック" charset="-128"/>
            </a:endParaRPr>
          </a:p>
          <a:p>
            <a:pPr marL="285750" indent="-285750" eaLnBrk="1" hangingPunct="1"/>
            <a:endParaRPr lang="it-IT" altLang="it-IT" sz="1800" cap="none" dirty="0">
              <a:solidFill>
                <a:schemeClr val="tx1"/>
              </a:solidFill>
              <a:ea typeface="ＭＳ Ｐゴシック" charset="-128"/>
            </a:endParaRPr>
          </a:p>
          <a:p>
            <a:pPr marL="285750" indent="-285750" eaLnBrk="1" hangingPunct="1"/>
            <a:endParaRPr lang="it-IT" altLang="it-IT" sz="1800" cap="none" dirty="0">
              <a:solidFill>
                <a:schemeClr val="tx1"/>
              </a:solidFill>
              <a:ea typeface="ＭＳ Ｐゴシック" charset="-128"/>
            </a:endParaRPr>
          </a:p>
          <a:p>
            <a:pPr marL="285750" indent="-285750" eaLnBrk="1" hangingPunct="1"/>
            <a:endParaRPr lang="it-IT" altLang="it-IT" sz="1800" cap="none" dirty="0">
              <a:solidFill>
                <a:schemeClr val="tx1"/>
              </a:solidFill>
              <a:ea typeface="ＭＳ Ｐゴシック" charset="-128"/>
            </a:endParaRPr>
          </a:p>
          <a:p>
            <a:pPr marL="285750" indent="-285750" eaLnBrk="1" hangingPunct="1"/>
            <a:endParaRPr lang="it-IT" altLang="it-IT" sz="1800" cap="none" dirty="0">
              <a:solidFill>
                <a:schemeClr val="tx1"/>
              </a:solidFill>
              <a:ea typeface="ＭＳ Ｐゴシック" charset="-128"/>
            </a:endParaRPr>
          </a:p>
          <a:p>
            <a:pPr marL="285750" indent="-285750" eaLnBrk="1" hangingPunct="1"/>
            <a:endParaRPr lang="it-IT" altLang="it-IT" sz="1800" cap="none" dirty="0">
              <a:solidFill>
                <a:schemeClr val="tx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15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1"/>
          <p:cNvSpPr txBox="1">
            <a:spLocks/>
          </p:cNvSpPr>
          <p:nvPr/>
        </p:nvSpPr>
        <p:spPr>
          <a:xfrm>
            <a:off x="145143" y="116115"/>
            <a:ext cx="899885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algn="ctr">
              <a:buFont typeface="Wingdings 2" charset="0"/>
              <a:buNone/>
              <a:defRPr/>
            </a:pPr>
            <a:r>
              <a:rPr lang="it-IT" sz="2400" b="1" dirty="0" smtClean="0">
                <a:solidFill>
                  <a:schemeClr val="accent6"/>
                </a:solidFill>
              </a:rPr>
              <a:t>Livelli di coinvolgimento nel lavoro e salute: professori e ricercatori (</a:t>
            </a:r>
            <a:r>
              <a:rPr lang="it-IT" sz="1800" b="1" dirty="0" smtClean="0">
                <a:solidFill>
                  <a:schemeClr val="accent6"/>
                </a:solidFill>
              </a:rPr>
              <a:t>cluster </a:t>
            </a:r>
            <a:r>
              <a:rPr lang="it-IT" sz="1800" b="1" dirty="0" err="1" smtClean="0">
                <a:solidFill>
                  <a:schemeClr val="accent6"/>
                </a:solidFill>
              </a:rPr>
              <a:t>analysis</a:t>
            </a:r>
            <a:r>
              <a:rPr lang="it-IT" sz="1800" b="1" dirty="0" smtClean="0">
                <a:solidFill>
                  <a:schemeClr val="accent6"/>
                </a:solidFill>
              </a:rPr>
              <a:t> sugli indicatori di qualità della vita al lavoro</a:t>
            </a:r>
            <a:r>
              <a:rPr lang="it-IT" sz="2400" b="1" dirty="0" smtClean="0">
                <a:solidFill>
                  <a:schemeClr val="accent6"/>
                </a:solidFill>
              </a:rPr>
              <a:t>)</a:t>
            </a:r>
            <a:endParaRPr lang="it-IT" sz="2400" b="1" dirty="0">
              <a:solidFill>
                <a:schemeClr val="accent6"/>
              </a:solidFill>
            </a:endParaRPr>
          </a:p>
        </p:txBody>
      </p:sp>
      <p:graphicFrame>
        <p:nvGraphicFramePr>
          <p:cNvPr id="5" name="Diagramma 4"/>
          <p:cNvGraphicFramePr/>
          <p:nvPr>
            <p:extLst/>
          </p:nvPr>
        </p:nvGraphicFramePr>
        <p:xfrm>
          <a:off x="87086" y="943428"/>
          <a:ext cx="8998857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508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1"/>
          <p:cNvSpPr txBox="1">
            <a:spLocks/>
          </p:cNvSpPr>
          <p:nvPr/>
        </p:nvSpPr>
        <p:spPr>
          <a:xfrm>
            <a:off x="94343" y="792112"/>
            <a:ext cx="899885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algn="ctr">
              <a:buFont typeface="Wingdings 2" charset="0"/>
              <a:buNone/>
              <a:defRPr/>
            </a:pPr>
            <a:r>
              <a:rPr lang="it-IT" sz="2400" b="1" dirty="0" smtClean="0">
                <a:solidFill>
                  <a:schemeClr val="accent6"/>
                </a:solidFill>
              </a:rPr>
              <a:t>Profilo dei tipi</a:t>
            </a:r>
            <a:endParaRPr lang="it-IT" sz="2400" b="1" dirty="0">
              <a:solidFill>
                <a:schemeClr val="accent6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970531"/>
              </p:ext>
            </p:extLst>
          </p:nvPr>
        </p:nvGraphicFramePr>
        <p:xfrm>
          <a:off x="188685" y="1411162"/>
          <a:ext cx="8810175" cy="4007000"/>
        </p:xfrm>
        <a:graphic>
          <a:graphicData uri="http://schemas.openxmlformats.org/drawingml/2006/table">
            <a:tbl>
              <a:tblPr/>
              <a:tblGrid>
                <a:gridCol w="1653763">
                  <a:extLst>
                    <a:ext uri="{9D8B030D-6E8A-4147-A177-3AD203B41FA5}">
                      <a16:colId xmlns:a16="http://schemas.microsoft.com/office/drawing/2014/main" xmlns="" val="1051349270"/>
                    </a:ext>
                  </a:extLst>
                </a:gridCol>
                <a:gridCol w="1789103">
                  <a:extLst>
                    <a:ext uri="{9D8B030D-6E8A-4147-A177-3AD203B41FA5}">
                      <a16:colId xmlns:a16="http://schemas.microsoft.com/office/drawing/2014/main" xmlns="" val="394395585"/>
                    </a:ext>
                  </a:extLst>
                </a:gridCol>
                <a:gridCol w="1677428">
                  <a:extLst>
                    <a:ext uri="{9D8B030D-6E8A-4147-A177-3AD203B41FA5}">
                      <a16:colId xmlns:a16="http://schemas.microsoft.com/office/drawing/2014/main" xmlns="" val="3164711355"/>
                    </a:ext>
                  </a:extLst>
                </a:gridCol>
                <a:gridCol w="1801505">
                  <a:extLst>
                    <a:ext uri="{9D8B030D-6E8A-4147-A177-3AD203B41FA5}">
                      <a16:colId xmlns:a16="http://schemas.microsoft.com/office/drawing/2014/main" xmlns="" val="1504623824"/>
                    </a:ext>
                  </a:extLst>
                </a:gridCol>
                <a:gridCol w="1888376">
                  <a:extLst>
                    <a:ext uri="{9D8B030D-6E8A-4147-A177-3AD203B41FA5}">
                      <a16:colId xmlns:a16="http://schemas.microsoft.com/office/drawing/2014/main" xmlns="" val="1208975532"/>
                    </a:ext>
                  </a:extLst>
                </a:gridCol>
              </a:tblGrid>
              <a:tr h="120693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Caratteristiche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</a:rPr>
                        <a:t>Serenamente Distaccati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 err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Burned</a:t>
                      </a:r>
                      <a:r>
                        <a:rPr lang="it-IT" sz="180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-out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rgbClr val="00CC00"/>
                          </a:solidFill>
                          <a:effectLst/>
                          <a:latin typeface="Calibri Light" panose="020F0302020204030204" pitchFamily="34" charset="0"/>
                        </a:rPr>
                        <a:t>Impegnati e felici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rgbClr val="FF9900"/>
                          </a:solidFill>
                          <a:effectLst/>
                          <a:latin typeface="Calibri Light" panose="020F0302020204030204" pitchFamily="34" charset="0"/>
                        </a:rPr>
                        <a:t>Impegnati, a rischio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3004411"/>
                  </a:ext>
                </a:extLst>
              </a:tr>
              <a:tr h="662859">
                <a:tc>
                  <a:txBody>
                    <a:bodyPr/>
                    <a:lstStyle/>
                    <a:p>
                      <a:pPr marL="95250" indent="0"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Età media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50,37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51,47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52,82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48,35</a:t>
                      </a:r>
                    </a:p>
                  </a:txBody>
                  <a:tcPr marL="7119" marR="7119" marT="711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356055"/>
                  </a:ext>
                </a:extLst>
              </a:tr>
              <a:tr h="56923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femmine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21,95%</a:t>
                      </a: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31,25%</a:t>
                      </a: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21,67%</a:t>
                      </a: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40,24%</a:t>
                      </a:r>
                    </a:p>
                  </a:txBody>
                  <a:tcPr marL="7119" marR="7119" marT="711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1509897"/>
                  </a:ext>
                </a:extLst>
              </a:tr>
              <a:tr h="50255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PO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19,57%</a:t>
                      </a: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15,22%</a:t>
                      </a: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21,74%</a:t>
                      </a: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43,48%</a:t>
                      </a:r>
                    </a:p>
                  </a:txBody>
                  <a:tcPr marL="7119" marR="7119" marT="711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6441926"/>
                  </a:ext>
                </a:extLst>
              </a:tr>
              <a:tr h="50255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PA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21,93%</a:t>
                      </a: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13,16%</a:t>
                      </a: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25,44%</a:t>
                      </a: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39,47%</a:t>
                      </a:r>
                    </a:p>
                  </a:txBody>
                  <a:tcPr marL="7119" marR="7119" marT="711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2119198"/>
                  </a:ext>
                </a:extLst>
              </a:tr>
              <a:tr h="56286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RU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12,73%</a:t>
                      </a: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18,18%</a:t>
                      </a: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38,18%</a:t>
                      </a: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30,91%</a:t>
                      </a:r>
                    </a:p>
                  </a:txBody>
                  <a:tcPr marL="7119" marR="7119" marT="711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1302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39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1"/>
          <p:cNvSpPr txBox="1">
            <a:spLocks/>
          </p:cNvSpPr>
          <p:nvPr/>
        </p:nvSpPr>
        <p:spPr>
          <a:xfrm>
            <a:off x="145143" y="116115"/>
            <a:ext cx="899885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algn="ctr">
              <a:buFont typeface="Wingdings 2" charset="0"/>
              <a:buNone/>
              <a:defRPr/>
            </a:pPr>
            <a:r>
              <a:rPr lang="it-IT" sz="2400" b="1" dirty="0" smtClean="0">
                <a:solidFill>
                  <a:srgbClr val="0070C0"/>
                </a:solidFill>
              </a:rPr>
              <a:t>Livelli di coinvolgimento nel lavoro e salute: una tipologia del personale PTA (</a:t>
            </a:r>
            <a:r>
              <a:rPr lang="it-IT" sz="1800" b="1" dirty="0" smtClean="0">
                <a:solidFill>
                  <a:srgbClr val="0070C0"/>
                </a:solidFill>
              </a:rPr>
              <a:t>cluster </a:t>
            </a:r>
            <a:r>
              <a:rPr lang="it-IT" sz="1800" b="1" dirty="0" err="1" smtClean="0">
                <a:solidFill>
                  <a:srgbClr val="0070C0"/>
                </a:solidFill>
              </a:rPr>
              <a:t>analysis</a:t>
            </a:r>
            <a:r>
              <a:rPr lang="it-IT" sz="1800" b="1" dirty="0" smtClean="0">
                <a:solidFill>
                  <a:srgbClr val="0070C0"/>
                </a:solidFill>
              </a:rPr>
              <a:t> sugli indicatori di qualità della vita al lavoro</a:t>
            </a:r>
            <a:r>
              <a:rPr lang="it-IT" sz="2400" b="1" dirty="0" smtClean="0">
                <a:solidFill>
                  <a:srgbClr val="0070C0"/>
                </a:solidFill>
              </a:rPr>
              <a:t>)</a:t>
            </a:r>
            <a:endParaRPr lang="it-IT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Diagramma 4"/>
          <p:cNvGraphicFramePr/>
          <p:nvPr>
            <p:extLst/>
          </p:nvPr>
        </p:nvGraphicFramePr>
        <p:xfrm>
          <a:off x="87086" y="943428"/>
          <a:ext cx="8998857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128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Indagine sulla qualità della vita organizzativa, 2017 - PTA</a:t>
            </a:r>
            <a:endParaRPr lang="it-IT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436730" y="1460309"/>
          <a:ext cx="8311485" cy="4341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2297">
                  <a:extLst>
                    <a:ext uri="{9D8B030D-6E8A-4147-A177-3AD203B41FA5}">
                      <a16:colId xmlns:a16="http://schemas.microsoft.com/office/drawing/2014/main" xmlns="" val="673611852"/>
                    </a:ext>
                  </a:extLst>
                </a:gridCol>
                <a:gridCol w="1662297">
                  <a:extLst>
                    <a:ext uri="{9D8B030D-6E8A-4147-A177-3AD203B41FA5}">
                      <a16:colId xmlns:a16="http://schemas.microsoft.com/office/drawing/2014/main" xmlns="" val="3955757666"/>
                    </a:ext>
                  </a:extLst>
                </a:gridCol>
                <a:gridCol w="1662297">
                  <a:extLst>
                    <a:ext uri="{9D8B030D-6E8A-4147-A177-3AD203B41FA5}">
                      <a16:colId xmlns:a16="http://schemas.microsoft.com/office/drawing/2014/main" xmlns="" val="2581011343"/>
                    </a:ext>
                  </a:extLst>
                </a:gridCol>
                <a:gridCol w="1662297">
                  <a:extLst>
                    <a:ext uri="{9D8B030D-6E8A-4147-A177-3AD203B41FA5}">
                      <a16:colId xmlns:a16="http://schemas.microsoft.com/office/drawing/2014/main" xmlns="" val="1134532441"/>
                    </a:ext>
                  </a:extLst>
                </a:gridCol>
                <a:gridCol w="1662297">
                  <a:extLst>
                    <a:ext uri="{9D8B030D-6E8A-4147-A177-3AD203B41FA5}">
                      <a16:colId xmlns:a16="http://schemas.microsoft.com/office/drawing/2014/main" xmlns="" val="1001858565"/>
                    </a:ext>
                  </a:extLst>
                </a:gridCol>
              </a:tblGrid>
              <a:tr h="7236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u="none" strike="noStrike" dirty="0">
                          <a:effectLst/>
                        </a:rPr>
                        <a:t>Caratteristiche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Burned</a:t>
                      </a:r>
                      <a:r>
                        <a:rPr lang="it-IT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-out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 smtClean="0">
                          <a:solidFill>
                            <a:srgbClr val="92D050"/>
                          </a:solidFill>
                          <a:effectLst/>
                        </a:rPr>
                        <a:t>Impegnati</a:t>
                      </a:r>
                      <a:r>
                        <a:rPr lang="it-IT" sz="2000" b="1" u="none" strike="noStrike" baseline="0" dirty="0" smtClean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it-IT" sz="2000" b="1" u="none" strike="noStrike" dirty="0" smtClean="0">
                          <a:solidFill>
                            <a:srgbClr val="92D050"/>
                          </a:solidFill>
                          <a:effectLst/>
                        </a:rPr>
                        <a:t>e </a:t>
                      </a:r>
                      <a:r>
                        <a:rPr lang="it-IT" sz="2000" b="1" u="none" strike="noStrike" dirty="0">
                          <a:solidFill>
                            <a:srgbClr val="92D050"/>
                          </a:solidFill>
                          <a:effectLst/>
                        </a:rPr>
                        <a:t>felici</a:t>
                      </a:r>
                      <a:endParaRPr lang="it-IT" sz="2000" b="1" i="0" u="none" strike="noStrike" dirty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Serenamente</a:t>
                      </a:r>
                    </a:p>
                    <a:p>
                      <a:pPr algn="ctr" fontAlgn="t"/>
                      <a:r>
                        <a:rPr lang="it-IT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distaccati</a:t>
                      </a:r>
                      <a:endParaRPr lang="it-IT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solidFill>
                            <a:srgbClr val="FF6600"/>
                          </a:solidFill>
                          <a:effectLst/>
                        </a:rPr>
                        <a:t>Ingaggiati, ma cinici, disillusi</a:t>
                      </a:r>
                      <a:endParaRPr lang="it-IT" sz="2000" b="1" i="0" u="none" strike="noStrike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69480908"/>
                  </a:ext>
                </a:extLst>
              </a:tr>
              <a:tr h="723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 dirty="0">
                          <a:effectLst/>
                        </a:rPr>
                        <a:t>Età media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u="none" strike="noStrike" dirty="0">
                          <a:effectLst/>
                        </a:rPr>
                        <a:t>48,0</a:t>
                      </a:r>
                      <a:endParaRPr lang="it-IT" sz="20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u="none" strike="noStrike" dirty="0">
                          <a:effectLst/>
                        </a:rPr>
                        <a:t>47,7</a:t>
                      </a:r>
                      <a:endParaRPr lang="it-IT" sz="20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u="none" strike="noStrike" dirty="0">
                          <a:effectLst/>
                        </a:rPr>
                        <a:t>44,7</a:t>
                      </a:r>
                      <a:endParaRPr lang="it-IT" sz="20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u="none" strike="noStrike" dirty="0">
                          <a:effectLst/>
                        </a:rPr>
                        <a:t>47,5</a:t>
                      </a:r>
                      <a:endParaRPr lang="it-IT" sz="20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643366212"/>
                  </a:ext>
                </a:extLst>
              </a:tr>
              <a:tr h="723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 dirty="0">
                          <a:effectLst/>
                        </a:rPr>
                        <a:t>% femmine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 dirty="0">
                          <a:effectLst/>
                        </a:rPr>
                        <a:t>12,10%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 dirty="0">
                          <a:effectLst/>
                        </a:rPr>
                        <a:t>34,30%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 dirty="0">
                          <a:effectLst/>
                        </a:rPr>
                        <a:t>21,10%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u="none" strike="noStrike" dirty="0">
                          <a:effectLst/>
                        </a:rPr>
                        <a:t>33,3%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074806071"/>
                  </a:ext>
                </a:extLst>
              </a:tr>
              <a:tr h="723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 dirty="0">
                          <a:effectLst/>
                        </a:rPr>
                        <a:t>EP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u="none" strike="noStrike" dirty="0">
                          <a:effectLst/>
                        </a:rPr>
                        <a:t>11,1%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u="none" strike="noStrike" dirty="0">
                          <a:effectLst/>
                        </a:rPr>
                        <a:t>40,7%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u="none" strike="noStrike" dirty="0">
                          <a:effectLst/>
                        </a:rPr>
                        <a:t>14,8%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u="none" strike="noStrike" dirty="0">
                          <a:effectLst/>
                        </a:rPr>
                        <a:t>33,3%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503976206"/>
                  </a:ext>
                </a:extLst>
              </a:tr>
              <a:tr h="723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 dirty="0">
                          <a:effectLst/>
                        </a:rPr>
                        <a:t>D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u="none" strike="noStrike" dirty="0">
                          <a:effectLst/>
                        </a:rPr>
                        <a:t>10,6%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u="none" strike="noStrike" dirty="0">
                          <a:effectLst/>
                        </a:rPr>
                        <a:t>39,9%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u="none" strike="noStrike" dirty="0">
                          <a:effectLst/>
                        </a:rPr>
                        <a:t>22,0%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u="none" strike="noStrike" dirty="0">
                          <a:effectLst/>
                        </a:rPr>
                        <a:t>27,5%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709838355"/>
                  </a:ext>
                </a:extLst>
              </a:tr>
              <a:tr h="723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 dirty="0">
                          <a:effectLst/>
                        </a:rPr>
                        <a:t>C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u="none" strike="noStrike" dirty="0">
                          <a:effectLst/>
                        </a:rPr>
                        <a:t>9,6%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u="none" strike="noStrike">
                          <a:effectLst/>
                        </a:rPr>
                        <a:t>42,9%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u="none" strike="noStrike" dirty="0">
                          <a:effectLst/>
                        </a:rPr>
                        <a:t>23,1%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 dirty="0">
                          <a:effectLst/>
                        </a:rPr>
                        <a:t>24,40%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040187"/>
                  </a:ext>
                </a:extLst>
              </a:tr>
            </a:tbl>
          </a:graphicData>
        </a:graphic>
      </p:graphicFrame>
      <p:sp>
        <p:nvSpPr>
          <p:cNvPr id="4" name="Sottotitolo 1"/>
          <p:cNvSpPr txBox="1">
            <a:spLocks/>
          </p:cNvSpPr>
          <p:nvPr/>
        </p:nvSpPr>
        <p:spPr>
          <a:xfrm>
            <a:off x="93043" y="887103"/>
            <a:ext cx="899885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algn="ctr">
              <a:buFont typeface="Wingdings 2" charset="0"/>
              <a:buNone/>
              <a:defRPr/>
            </a:pPr>
            <a:r>
              <a:rPr lang="it-IT" sz="2400" b="1" dirty="0" smtClean="0">
                <a:solidFill>
                  <a:srgbClr val="0070C0"/>
                </a:solidFill>
              </a:rPr>
              <a:t>Profilo dei tipi</a:t>
            </a:r>
            <a:endParaRPr lang="it-IT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6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70992042"/>
              </p:ext>
            </p:extLst>
          </p:nvPr>
        </p:nvGraphicFramePr>
        <p:xfrm>
          <a:off x="122830" y="150125"/>
          <a:ext cx="8857397" cy="6509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136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3911" y="219241"/>
            <a:ext cx="6175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800000"/>
                </a:solidFill>
              </a:rPr>
              <a:t>Media Vigore, </a:t>
            </a:r>
            <a:r>
              <a:rPr lang="it-IT" dirty="0" smtClean="0">
                <a:solidFill>
                  <a:srgbClr val="800000"/>
                </a:solidFill>
              </a:rPr>
              <a:t>dedizione (work engagement)= </a:t>
            </a:r>
            <a:r>
              <a:rPr lang="it-IT" b="1" dirty="0" smtClean="0">
                <a:solidFill>
                  <a:srgbClr val="800000"/>
                </a:solidFill>
              </a:rPr>
              <a:t>4,34(medio-alta</a:t>
            </a:r>
            <a:r>
              <a:rPr lang="it-IT" b="1" dirty="0">
                <a:solidFill>
                  <a:srgbClr val="800000"/>
                </a:solidFill>
              </a:rPr>
              <a:t>)</a:t>
            </a:r>
          </a:p>
          <a:p>
            <a:r>
              <a:rPr lang="it-IT" dirty="0" smtClean="0">
                <a:solidFill>
                  <a:srgbClr val="800000"/>
                </a:solidFill>
              </a:rPr>
              <a:t>Media Cinismo = </a:t>
            </a:r>
            <a:r>
              <a:rPr lang="it-IT" b="1" dirty="0" smtClean="0">
                <a:solidFill>
                  <a:srgbClr val="800000"/>
                </a:solidFill>
              </a:rPr>
              <a:t>2,00 (medio-bassa)</a:t>
            </a:r>
          </a:p>
          <a:p>
            <a:r>
              <a:rPr lang="it-IT" dirty="0">
                <a:solidFill>
                  <a:srgbClr val="800000"/>
                </a:solidFill>
              </a:rPr>
              <a:t>Media Esaurimento Emotivo = </a:t>
            </a:r>
            <a:r>
              <a:rPr lang="it-IT" b="1" dirty="0" smtClean="0">
                <a:solidFill>
                  <a:srgbClr val="800000"/>
                </a:solidFill>
              </a:rPr>
              <a:t>2,44 </a:t>
            </a:r>
            <a:r>
              <a:rPr lang="it-IT" b="1" dirty="0">
                <a:solidFill>
                  <a:srgbClr val="800000"/>
                </a:solidFill>
              </a:rPr>
              <a:t>(medio-bassa) </a:t>
            </a: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/>
          </p:nvPr>
        </p:nvGraphicFramePr>
        <p:xfrm>
          <a:off x="1" y="1122135"/>
          <a:ext cx="5254170" cy="561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5972629" y="1479070"/>
            <a:ext cx="2960915" cy="830997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Range di Risposta 0-6</a:t>
            </a:r>
          </a:p>
          <a:p>
            <a:r>
              <a:rPr lang="it-IT" sz="1600" i="1" dirty="0" smtClean="0"/>
              <a:t>* In evidenza le differenze statisticamente significative</a:t>
            </a:r>
            <a:endParaRPr lang="it-IT" sz="1600" i="1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/>
          </p:nvPr>
        </p:nvGraphicFramePr>
        <p:xfrm>
          <a:off x="5105400" y="2631326"/>
          <a:ext cx="4038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8522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3911" y="219241"/>
            <a:ext cx="59968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800000"/>
                </a:solidFill>
              </a:rPr>
              <a:t>Media Necessità di Recupero da stress  = </a:t>
            </a:r>
            <a:r>
              <a:rPr lang="it-IT" b="1" dirty="0" smtClean="0">
                <a:solidFill>
                  <a:srgbClr val="800000"/>
                </a:solidFill>
              </a:rPr>
              <a:t>1,04 (medio-bassa) </a:t>
            </a:r>
          </a:p>
          <a:p>
            <a:r>
              <a:rPr lang="it-IT" dirty="0">
                <a:solidFill>
                  <a:srgbClr val="800000"/>
                </a:solidFill>
              </a:rPr>
              <a:t>Media </a:t>
            </a:r>
            <a:r>
              <a:rPr lang="it-IT" dirty="0" smtClean="0">
                <a:solidFill>
                  <a:srgbClr val="800000"/>
                </a:solidFill>
              </a:rPr>
              <a:t>Conflitto Lavoro-Vita Privata = </a:t>
            </a:r>
            <a:r>
              <a:rPr lang="it-IT" b="1" dirty="0" smtClean="0">
                <a:solidFill>
                  <a:srgbClr val="800000"/>
                </a:solidFill>
              </a:rPr>
              <a:t>1,13 (medio-bassa)</a:t>
            </a:r>
          </a:p>
          <a:p>
            <a:r>
              <a:rPr lang="it-IT" dirty="0">
                <a:solidFill>
                  <a:srgbClr val="800000"/>
                </a:solidFill>
              </a:rPr>
              <a:t>Media </a:t>
            </a:r>
            <a:r>
              <a:rPr lang="it-IT" dirty="0" smtClean="0">
                <a:solidFill>
                  <a:srgbClr val="800000"/>
                </a:solidFill>
              </a:rPr>
              <a:t>Stress= </a:t>
            </a:r>
            <a:r>
              <a:rPr lang="it-IT" b="1" dirty="0" smtClean="0">
                <a:solidFill>
                  <a:srgbClr val="800000"/>
                </a:solidFill>
              </a:rPr>
              <a:t>0,68 (bassa)</a:t>
            </a:r>
            <a:endParaRPr lang="it-IT" b="1" dirty="0">
              <a:solidFill>
                <a:srgbClr val="800000"/>
              </a:solidFill>
            </a:endParaRPr>
          </a:p>
          <a:p>
            <a:endParaRPr lang="it-IT" dirty="0">
              <a:solidFill>
                <a:srgbClr val="800000"/>
              </a:solidFill>
            </a:endParaRPr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321882" y="511475"/>
            <a:ext cx="2640980" cy="830997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Range di Risposta 0-3</a:t>
            </a:r>
          </a:p>
          <a:p>
            <a:r>
              <a:rPr lang="it-IT" sz="1600" i="1" dirty="0" smtClean="0"/>
              <a:t>* In evidenza le differenze statisticamente significative</a:t>
            </a:r>
            <a:endParaRPr lang="it-IT" sz="1600" i="1" dirty="0"/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/>
          </p:nvPr>
        </p:nvGraphicFramePr>
        <p:xfrm>
          <a:off x="0" y="1041740"/>
          <a:ext cx="5283199" cy="581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/>
          </p:nvPr>
        </p:nvGraphicFramePr>
        <p:xfrm>
          <a:off x="5135880" y="1390437"/>
          <a:ext cx="40081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/>
          </p:nvPr>
        </p:nvGraphicFramePr>
        <p:xfrm>
          <a:off x="5135880" y="4066835"/>
          <a:ext cx="40081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6896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43911" y="3470999"/>
            <a:ext cx="4827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800000"/>
                </a:solidFill>
              </a:rPr>
              <a:t>Media Soddisfazione per la vita in Generale = </a:t>
            </a:r>
            <a:r>
              <a:rPr lang="it-IT" sz="1400" b="1" dirty="0" smtClean="0">
                <a:solidFill>
                  <a:srgbClr val="800000"/>
                </a:solidFill>
              </a:rPr>
              <a:t>7,25 (medio-alta) </a:t>
            </a:r>
          </a:p>
          <a:p>
            <a:r>
              <a:rPr lang="it-IT" sz="1400" dirty="0">
                <a:solidFill>
                  <a:srgbClr val="800000"/>
                </a:solidFill>
              </a:rPr>
              <a:t>Media </a:t>
            </a:r>
            <a:r>
              <a:rPr lang="it-IT" sz="1400" dirty="0" smtClean="0">
                <a:solidFill>
                  <a:srgbClr val="800000"/>
                </a:solidFill>
              </a:rPr>
              <a:t>Soddisfazione Lavoro= </a:t>
            </a:r>
            <a:r>
              <a:rPr lang="it-IT" sz="1400" b="1" dirty="0" smtClean="0">
                <a:solidFill>
                  <a:srgbClr val="800000"/>
                </a:solidFill>
              </a:rPr>
              <a:t>6,42 (medio-alta)</a:t>
            </a:r>
          </a:p>
          <a:p>
            <a:endParaRPr lang="it-IT" sz="1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19186"/>
            <a:ext cx="54750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800000"/>
                </a:solidFill>
              </a:rPr>
              <a:t>Media Benessere psicologico per la Vita in generale  = </a:t>
            </a:r>
            <a:r>
              <a:rPr lang="it-IT" sz="1400" b="1" dirty="0" smtClean="0">
                <a:solidFill>
                  <a:srgbClr val="800000"/>
                </a:solidFill>
              </a:rPr>
              <a:t>6,60 (medio-alta) </a:t>
            </a:r>
          </a:p>
          <a:p>
            <a:r>
              <a:rPr lang="it-IT" sz="1400" dirty="0">
                <a:solidFill>
                  <a:srgbClr val="800000"/>
                </a:solidFill>
              </a:rPr>
              <a:t>Media </a:t>
            </a:r>
            <a:r>
              <a:rPr lang="it-IT" sz="1400" dirty="0" smtClean="0">
                <a:solidFill>
                  <a:srgbClr val="800000"/>
                </a:solidFill>
              </a:rPr>
              <a:t>Benessere psicologico per il Lavoro = </a:t>
            </a:r>
            <a:r>
              <a:rPr lang="it-IT" sz="1400" b="1" dirty="0" smtClean="0">
                <a:solidFill>
                  <a:srgbClr val="800000"/>
                </a:solidFill>
              </a:rPr>
              <a:t>6,70 (medio-alta)</a:t>
            </a:r>
          </a:p>
          <a:p>
            <a:endParaRPr lang="it-IT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334197" y="-39839"/>
            <a:ext cx="2794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Range di Risposta 1-10</a:t>
            </a:r>
          </a:p>
          <a:p>
            <a:r>
              <a:rPr lang="it-IT" i="1" dirty="0"/>
              <a:t>* In evidenza le differenze statisticamente significative</a:t>
            </a:r>
          </a:p>
          <a:p>
            <a:endParaRPr lang="it-IT" dirty="0"/>
          </a:p>
        </p:txBody>
      </p:sp>
      <p:graphicFrame>
        <p:nvGraphicFramePr>
          <p:cNvPr id="17" name="Grafico 16"/>
          <p:cNvGraphicFramePr>
            <a:graphicFrameLocks/>
          </p:cNvGraphicFramePr>
          <p:nvPr>
            <p:extLst/>
          </p:nvPr>
        </p:nvGraphicFramePr>
        <p:xfrm>
          <a:off x="143911" y="3855720"/>
          <a:ext cx="5207097" cy="300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afico 17"/>
          <p:cNvGraphicFramePr>
            <a:graphicFrameLocks/>
          </p:cNvGraphicFramePr>
          <p:nvPr>
            <p:extLst/>
          </p:nvPr>
        </p:nvGraphicFramePr>
        <p:xfrm>
          <a:off x="0" y="398119"/>
          <a:ext cx="5277839" cy="3072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co 11"/>
          <p:cNvGraphicFramePr>
            <a:graphicFrameLocks/>
          </p:cNvGraphicFramePr>
          <p:nvPr>
            <p:extLst/>
          </p:nvPr>
        </p:nvGraphicFramePr>
        <p:xfrm>
          <a:off x="5094245" y="800080"/>
          <a:ext cx="40711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ico 12"/>
          <p:cNvGraphicFramePr>
            <a:graphicFrameLocks/>
          </p:cNvGraphicFramePr>
          <p:nvPr>
            <p:extLst/>
          </p:nvPr>
        </p:nvGraphicFramePr>
        <p:xfrm>
          <a:off x="5115682" y="3985260"/>
          <a:ext cx="40283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433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1123838"/>
            <a:ext cx="2622150" cy="4601183"/>
          </a:xfrm>
        </p:spPr>
        <p:txBody>
          <a:bodyPr/>
          <a:lstStyle/>
          <a:p>
            <a:r>
              <a:rPr lang="it-IT" dirty="0" smtClean="0"/>
              <a:t>PRESUPPOSTI AL PROGETTO CUG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520550" y="746578"/>
            <a:ext cx="628817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252000" algn="just" eaLnBrk="1">
              <a:spcAft>
                <a:spcPts val="60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000" dirty="0" smtClean="0"/>
              <a:t>Piano di Azioni Positive (PAP) 2015-2018 e Relazione Annuale CUG 2015 (marzo 2016) presentati dalla Presidente CUG al </a:t>
            </a:r>
            <a:r>
              <a:rPr lang="it-IT" altLang="it-IT" sz="2000" dirty="0" err="1" smtClean="0"/>
              <a:t>CdA</a:t>
            </a:r>
            <a:r>
              <a:rPr lang="it-IT" altLang="it-IT" sz="2000" dirty="0" smtClean="0"/>
              <a:t>;</a:t>
            </a:r>
          </a:p>
          <a:p>
            <a:pPr marL="431800" indent="-252000" algn="just" eaLnBrk="1">
              <a:spcAft>
                <a:spcPts val="60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000" dirty="0" smtClean="0"/>
              <a:t>Compiti propositivi sul tema del Benessere Organizzativo previsti dal Regolamento di Funzionamento CUG (emanato il 7 maggio 2015)</a:t>
            </a:r>
          </a:p>
          <a:p>
            <a:pPr marL="431800" indent="-252000" algn="just" eaLnBrk="1">
              <a:spcAft>
                <a:spcPts val="60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000" dirty="0" smtClean="0"/>
              <a:t>Relazione annuale Consigliera di Fiducia anno 2016; </a:t>
            </a:r>
          </a:p>
          <a:p>
            <a:pPr marL="431800" indent="-252000" algn="just" eaLnBrk="1">
              <a:spcAft>
                <a:spcPts val="60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000" i="1" dirty="0" err="1" smtClean="0"/>
              <a:t>Benchmarking</a:t>
            </a:r>
            <a:r>
              <a:rPr lang="it-IT" altLang="it-IT" sz="2000" dirty="0" smtClean="0"/>
              <a:t> altri Atenei/PA e sinergie con la Rete metropolitana CUG P.A, ora estesa al territorio regionale;</a:t>
            </a:r>
          </a:p>
          <a:p>
            <a:pPr marL="431800" indent="-252000" algn="just" eaLnBrk="1">
              <a:spcAft>
                <a:spcPts val="60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000" dirty="0" smtClean="0"/>
              <a:t>Incontri preliminari con RT, DG e Responsabili Amministrazione Centrale.</a:t>
            </a:r>
          </a:p>
          <a:p>
            <a:pPr marL="107950" indent="0" algn="just" eaLnBrk="1">
              <a:spcAft>
                <a:spcPts val="60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000" dirty="0" smtClean="0">
                <a:solidFill>
                  <a:srgbClr val="0033CC"/>
                </a:solidFill>
              </a:rPr>
              <a:t>Sottoscrizione di due convenzioni con il Dipartimento di Psicologia dell'Università di Torino per realizzare un </a:t>
            </a:r>
            <a:r>
              <a:rPr lang="it-IT" altLang="it-IT" sz="2000" b="1" dirty="0" smtClean="0">
                <a:solidFill>
                  <a:srgbClr val="0033CC"/>
                </a:solidFill>
              </a:rPr>
              <a:t>progetto di </a:t>
            </a:r>
            <a:r>
              <a:rPr lang="it-IT" altLang="it-IT" sz="2000" b="1" i="1" dirty="0" smtClean="0">
                <a:solidFill>
                  <a:srgbClr val="0033CC"/>
                </a:solidFill>
              </a:rPr>
              <a:t>“Valutazione, monitoraggio e supporto della Qualità della vita organizzativa nel Politecnico di Torino”. 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0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200" y="188913"/>
            <a:ext cx="79248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it-IT" altLang="it-IT" sz="2800" b="1" i="1" dirty="0" smtClean="0">
                <a:solidFill>
                  <a:srgbClr val="800000"/>
                </a:solidFill>
              </a:rPr>
              <a:t>Workaholism (Docenti e Ricercatori)</a:t>
            </a:r>
            <a:endParaRPr lang="it-IT" altLang="it-IT" sz="2800" b="1" dirty="0">
              <a:solidFill>
                <a:srgbClr val="8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90305" y="5759307"/>
            <a:ext cx="45380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800000"/>
                </a:solidFill>
              </a:rPr>
              <a:t>Lavorare in modo eccessivo = </a:t>
            </a:r>
            <a:r>
              <a:rPr lang="it-IT" sz="1600" b="1" dirty="0" smtClean="0">
                <a:solidFill>
                  <a:srgbClr val="800000"/>
                </a:solidFill>
              </a:rPr>
              <a:t>1,82 (medio-alta) </a:t>
            </a:r>
          </a:p>
          <a:p>
            <a:r>
              <a:rPr lang="it-IT" sz="1600" dirty="0" smtClean="0">
                <a:solidFill>
                  <a:srgbClr val="800000"/>
                </a:solidFill>
              </a:rPr>
              <a:t>Lavorare in modo compulsivo = </a:t>
            </a:r>
            <a:r>
              <a:rPr lang="it-IT" sz="1600" b="1" dirty="0" smtClean="0">
                <a:solidFill>
                  <a:srgbClr val="800000"/>
                </a:solidFill>
              </a:rPr>
              <a:t>1,27 (medio-bassa)</a:t>
            </a:r>
          </a:p>
          <a:p>
            <a:endParaRPr lang="it-IT" sz="1600" dirty="0">
              <a:solidFill>
                <a:srgbClr val="800000"/>
              </a:solidFill>
            </a:endParaRPr>
          </a:p>
          <a:p>
            <a:endParaRPr lang="it-IT" sz="1600" dirty="0"/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/>
          </p:nvPr>
        </p:nvGraphicFramePr>
        <p:xfrm>
          <a:off x="1" y="1325879"/>
          <a:ext cx="4983480" cy="443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/>
          <p:cNvSpPr/>
          <p:nvPr/>
        </p:nvSpPr>
        <p:spPr>
          <a:xfrm>
            <a:off x="6362582" y="739132"/>
            <a:ext cx="3611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Range</a:t>
            </a:r>
            <a:r>
              <a:rPr lang="it-IT" dirty="0"/>
              <a:t> di Risposta 0-3</a:t>
            </a:r>
          </a:p>
          <a:p>
            <a:r>
              <a:rPr lang="it-IT" i="1" dirty="0"/>
              <a:t>* In evidenza le differenze statisticamente significative</a:t>
            </a: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/>
          </p:nvPr>
        </p:nvGraphicFramePr>
        <p:xfrm>
          <a:off x="4922523" y="1950609"/>
          <a:ext cx="419099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750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1826889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4000" dirty="0">
                <a:solidFill>
                  <a:srgbClr val="A9432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La relazione tra lavoro, organizzazione e benessere</a:t>
            </a:r>
          </a:p>
        </p:txBody>
      </p:sp>
      <p:sp>
        <p:nvSpPr>
          <p:cNvPr id="6" name="Sottotitolo 1"/>
          <p:cNvSpPr>
            <a:spLocks noGrp="1"/>
          </p:cNvSpPr>
          <p:nvPr>
            <p:ph type="subTitle" idx="1"/>
          </p:nvPr>
        </p:nvSpPr>
        <p:spPr>
          <a:xfrm>
            <a:off x="802386" y="3936190"/>
            <a:ext cx="5486400" cy="914400"/>
          </a:xfrm>
        </p:spPr>
        <p:txBody>
          <a:bodyPr>
            <a:noAutofit/>
          </a:bodyPr>
          <a:lstStyle/>
          <a:p>
            <a:pPr algn="just">
              <a:buFont typeface="Wingdings 2" charset="0"/>
              <a:buNone/>
              <a:defRPr/>
            </a:pPr>
            <a:r>
              <a:rPr lang="it-IT" sz="1800" i="1" dirty="0" smtClean="0">
                <a:solidFill>
                  <a:schemeClr val="tx1"/>
                </a:solidFill>
              </a:rPr>
              <a:t>Modelli di regressione lineare che spiegano le variabili dipendenti del benessere attraverso i fattori lavorativi, organizzativi e relazionali. Le stime di impatto dei fattori sono controllate per genere, classi di età, presenza di figli e ruolo </a:t>
            </a:r>
            <a:endParaRPr lang="it-IT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42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527655" y="1996660"/>
            <a:ext cx="4131234" cy="7087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4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PROFESSORI</a:t>
            </a:r>
            <a:br>
              <a:rPr lang="it-IT" altLang="it-IT" sz="4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</a:br>
            <a:r>
              <a:rPr lang="it-IT" altLang="it-IT" sz="4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E RICERCATORI</a:t>
            </a:r>
            <a:endParaRPr lang="it-IT" altLang="it-IT" sz="4400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0103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CustomShape 2"/>
          <p:cNvSpPr/>
          <p:nvPr/>
        </p:nvSpPr>
        <p:spPr>
          <a:xfrm>
            <a:off x="62640" y="15840"/>
            <a:ext cx="897840" cy="364320"/>
          </a:xfrm>
          <a:prstGeom prst="rect">
            <a:avLst/>
          </a:prstGeom>
          <a:noFill/>
          <a:ln w="12600"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R</a:t>
            </a:r>
            <a:r>
              <a:rPr lang="it-IT" sz="180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</a:t>
            </a: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=.46</a:t>
            </a:r>
            <a:endParaRPr dirty="0"/>
          </a:p>
        </p:txBody>
      </p:sp>
      <p:sp>
        <p:nvSpPr>
          <p:cNvPr id="637" name="Line 3"/>
          <p:cNvSpPr/>
          <p:nvPr/>
        </p:nvSpPr>
        <p:spPr>
          <a:xfrm>
            <a:off x="4458240" y="-20160"/>
            <a:ext cx="0" cy="2454480"/>
          </a:xfrm>
          <a:prstGeom prst="line">
            <a:avLst/>
          </a:prstGeom>
          <a:ln w="3816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8" name="Line 4"/>
          <p:cNvSpPr/>
          <p:nvPr/>
        </p:nvSpPr>
        <p:spPr>
          <a:xfrm flipH="1" flipV="1">
            <a:off x="5898240" y="3334680"/>
            <a:ext cx="3245760" cy="33840"/>
          </a:xfrm>
          <a:prstGeom prst="line">
            <a:avLst/>
          </a:prstGeom>
          <a:ln w="3816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9" name="Line 5"/>
          <p:cNvSpPr/>
          <p:nvPr/>
        </p:nvSpPr>
        <p:spPr>
          <a:xfrm flipH="1">
            <a:off x="-35640" y="3334680"/>
            <a:ext cx="3053520" cy="36360"/>
          </a:xfrm>
          <a:prstGeom prst="line">
            <a:avLst/>
          </a:prstGeom>
          <a:ln w="3816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0" name="CustomShape 6"/>
          <p:cNvSpPr/>
          <p:nvPr/>
        </p:nvSpPr>
        <p:spPr>
          <a:xfrm>
            <a:off x="7184160" y="1637820"/>
            <a:ext cx="1779480" cy="656280"/>
          </a:xfrm>
          <a:prstGeom prst="roundRect">
            <a:avLst>
              <a:gd name="adj" fmla="val 16667"/>
            </a:avLst>
          </a:prstGeom>
          <a:solidFill>
            <a:srgbClr val="19BEDF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30000"/>
              </a:lnSpc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Riconoscimento</a:t>
            </a:r>
            <a:endParaRPr dirty="0"/>
          </a:p>
        </p:txBody>
      </p:sp>
      <p:sp>
        <p:nvSpPr>
          <p:cNvPr id="641" name="CustomShape 7"/>
          <p:cNvSpPr/>
          <p:nvPr/>
        </p:nvSpPr>
        <p:spPr>
          <a:xfrm flipH="1">
            <a:off x="5603400" y="2055408"/>
            <a:ext cx="1580760" cy="67123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42" name="CustomShape 8"/>
          <p:cNvSpPr/>
          <p:nvPr/>
        </p:nvSpPr>
        <p:spPr>
          <a:xfrm>
            <a:off x="8331410" y="15840"/>
            <a:ext cx="886320" cy="364320"/>
          </a:xfrm>
          <a:prstGeom prst="rect">
            <a:avLst/>
          </a:prstGeom>
          <a:noFill/>
          <a:ln w="12600"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R</a:t>
            </a:r>
            <a:r>
              <a:rPr lang="it-IT" sz="180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=.11</a:t>
            </a:r>
            <a:endParaRPr dirty="0"/>
          </a:p>
        </p:txBody>
      </p:sp>
      <p:sp>
        <p:nvSpPr>
          <p:cNvPr id="643" name="CustomShape 9"/>
          <p:cNvSpPr/>
          <p:nvPr/>
        </p:nvSpPr>
        <p:spPr>
          <a:xfrm>
            <a:off x="5227020" y="1332060"/>
            <a:ext cx="4978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.13</a:t>
            </a:r>
            <a:endParaRPr dirty="0"/>
          </a:p>
        </p:txBody>
      </p:sp>
      <p:sp>
        <p:nvSpPr>
          <p:cNvPr id="644" name="CustomShape 10"/>
          <p:cNvSpPr/>
          <p:nvPr/>
        </p:nvSpPr>
        <p:spPr>
          <a:xfrm>
            <a:off x="83160" y="4954800"/>
            <a:ext cx="2087640" cy="863280"/>
          </a:xfrm>
          <a:prstGeom prst="roundRect">
            <a:avLst>
              <a:gd name="adj" fmla="val 16667"/>
            </a:avLst>
          </a:prstGeom>
          <a:solidFill>
            <a:srgbClr val="19BEDF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40000"/>
              </a:lnSpc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Soddisfazione </a:t>
            </a:r>
            <a:r>
              <a:rPr lang="it-IT" sz="1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relazione </a:t>
            </a: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con PTA</a:t>
            </a:r>
            <a:endParaRPr dirty="0"/>
          </a:p>
        </p:txBody>
      </p:sp>
      <p:sp>
        <p:nvSpPr>
          <p:cNvPr id="645" name="CustomShape 11"/>
          <p:cNvSpPr/>
          <p:nvPr/>
        </p:nvSpPr>
        <p:spPr>
          <a:xfrm>
            <a:off x="6243770" y="4923000"/>
            <a:ext cx="2087640" cy="863280"/>
          </a:xfrm>
          <a:prstGeom prst="roundRect">
            <a:avLst>
              <a:gd name="adj" fmla="val 16667"/>
            </a:avLst>
          </a:prstGeom>
          <a:solidFill>
            <a:srgbClr val="19BEDF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Supporto dei colleghi</a:t>
            </a:r>
            <a:endParaRPr/>
          </a:p>
        </p:txBody>
      </p:sp>
      <p:sp>
        <p:nvSpPr>
          <p:cNvPr id="646" name="CustomShape 12"/>
          <p:cNvSpPr/>
          <p:nvPr/>
        </p:nvSpPr>
        <p:spPr>
          <a:xfrm flipV="1">
            <a:off x="1261440" y="3970440"/>
            <a:ext cx="2178000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47" name="CustomShape 13"/>
          <p:cNvSpPr/>
          <p:nvPr/>
        </p:nvSpPr>
        <p:spPr>
          <a:xfrm flipH="1" flipV="1">
            <a:off x="5475960" y="3970440"/>
            <a:ext cx="1789920" cy="93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48" name="CustomShape 14"/>
          <p:cNvSpPr/>
          <p:nvPr/>
        </p:nvSpPr>
        <p:spPr>
          <a:xfrm>
            <a:off x="2068380" y="4033440"/>
            <a:ext cx="4978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.12</a:t>
            </a:r>
            <a:endParaRPr dirty="0"/>
          </a:p>
        </p:txBody>
      </p:sp>
      <p:sp>
        <p:nvSpPr>
          <p:cNvPr id="649" name="CustomShape 15"/>
          <p:cNvSpPr/>
          <p:nvPr/>
        </p:nvSpPr>
        <p:spPr>
          <a:xfrm>
            <a:off x="6351120" y="4196160"/>
            <a:ext cx="4978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.18</a:t>
            </a:r>
            <a:endParaRPr dirty="0"/>
          </a:p>
        </p:txBody>
      </p:sp>
      <p:sp>
        <p:nvSpPr>
          <p:cNvPr id="650" name="CustomShape 16"/>
          <p:cNvSpPr/>
          <p:nvPr/>
        </p:nvSpPr>
        <p:spPr>
          <a:xfrm>
            <a:off x="320040" y="6169680"/>
            <a:ext cx="886320" cy="364320"/>
          </a:xfrm>
          <a:prstGeom prst="rect">
            <a:avLst/>
          </a:prstGeom>
          <a:noFill/>
          <a:ln w="12600"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R</a:t>
            </a:r>
            <a:r>
              <a:rPr lang="it-IT" sz="180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</a:t>
            </a: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=.25</a:t>
            </a:r>
            <a:endParaRPr/>
          </a:p>
        </p:txBody>
      </p:sp>
      <p:sp>
        <p:nvSpPr>
          <p:cNvPr id="651" name="CustomShape 17"/>
          <p:cNvSpPr/>
          <p:nvPr/>
        </p:nvSpPr>
        <p:spPr>
          <a:xfrm>
            <a:off x="3003840" y="2415960"/>
            <a:ext cx="2879640" cy="1799640"/>
          </a:xfrm>
          <a:prstGeom prst="ellipse">
            <a:avLst/>
          </a:prstGeom>
          <a:solidFill>
            <a:srgbClr val="0070C0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it-IT" sz="18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Vigore, dedizione e assorbimento nel proprio lavoro (</a:t>
            </a:r>
            <a:r>
              <a:rPr lang="it-IT" sz="18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rbel"/>
                <a:ea typeface="ＭＳ Ｐゴシック"/>
              </a:rPr>
              <a:t>work engagement)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52" name="CustomShape 18"/>
          <p:cNvSpPr/>
          <p:nvPr/>
        </p:nvSpPr>
        <p:spPr>
          <a:xfrm>
            <a:off x="62640" y="533520"/>
            <a:ext cx="2087640" cy="863280"/>
          </a:xfrm>
          <a:prstGeom prst="roundRect">
            <a:avLst>
              <a:gd name="adj" fmla="val 16667"/>
            </a:avLst>
          </a:prstGeom>
          <a:solidFill>
            <a:srgbClr val="19BEDF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Significato del lavoro</a:t>
            </a:r>
            <a:endParaRPr/>
          </a:p>
        </p:txBody>
      </p:sp>
      <p:sp>
        <p:nvSpPr>
          <p:cNvPr id="653" name="CustomShape 19"/>
          <p:cNvSpPr/>
          <p:nvPr/>
        </p:nvSpPr>
        <p:spPr>
          <a:xfrm>
            <a:off x="1499760" y="1397880"/>
            <a:ext cx="1796400" cy="138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4" name="CustomShape 20"/>
          <p:cNvSpPr/>
          <p:nvPr/>
        </p:nvSpPr>
        <p:spPr>
          <a:xfrm>
            <a:off x="2185920" y="1663560"/>
            <a:ext cx="5587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.66</a:t>
            </a:r>
            <a:endParaRPr/>
          </a:p>
        </p:txBody>
      </p:sp>
      <p:sp>
        <p:nvSpPr>
          <p:cNvPr id="655" name="CustomShape 21"/>
          <p:cNvSpPr/>
          <p:nvPr/>
        </p:nvSpPr>
        <p:spPr>
          <a:xfrm>
            <a:off x="5101560" y="114900"/>
            <a:ext cx="1779480" cy="1019520"/>
          </a:xfrm>
          <a:prstGeom prst="roundRect">
            <a:avLst>
              <a:gd name="adj" fmla="val 16667"/>
            </a:avLst>
          </a:prstGeom>
          <a:solidFill>
            <a:srgbClr val="19BEDF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3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Qualità della comunicazione</a:t>
            </a:r>
            <a:endParaRPr/>
          </a:p>
        </p:txBody>
      </p:sp>
      <p:sp>
        <p:nvSpPr>
          <p:cNvPr id="656" name="CustomShape 22"/>
          <p:cNvSpPr/>
          <p:nvPr/>
        </p:nvSpPr>
        <p:spPr>
          <a:xfrm flipH="1">
            <a:off x="5347479" y="1139834"/>
            <a:ext cx="560519" cy="137817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7" name="CustomShape 23"/>
          <p:cNvSpPr/>
          <p:nvPr/>
        </p:nvSpPr>
        <p:spPr>
          <a:xfrm>
            <a:off x="6383160" y="1882249"/>
            <a:ext cx="497880" cy="4118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.23</a:t>
            </a:r>
            <a:endParaRPr dirty="0"/>
          </a:p>
        </p:txBody>
      </p:sp>
      <p:sp>
        <p:nvSpPr>
          <p:cNvPr id="658" name="CustomShape 24"/>
          <p:cNvSpPr/>
          <p:nvPr/>
        </p:nvSpPr>
        <p:spPr>
          <a:xfrm>
            <a:off x="2692800" y="5339520"/>
            <a:ext cx="2087640" cy="863280"/>
          </a:xfrm>
          <a:prstGeom prst="roundRect">
            <a:avLst>
              <a:gd name="adj" fmla="val 16667"/>
            </a:avLst>
          </a:prstGeom>
          <a:solidFill>
            <a:srgbClr val="19BEDF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4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Supporto degli studenti</a:t>
            </a:r>
            <a:endParaRPr/>
          </a:p>
        </p:txBody>
      </p:sp>
      <p:sp>
        <p:nvSpPr>
          <p:cNvPr id="659" name="CustomShape 25"/>
          <p:cNvSpPr/>
          <p:nvPr/>
        </p:nvSpPr>
        <p:spPr>
          <a:xfrm flipV="1">
            <a:off x="3736800" y="4215240"/>
            <a:ext cx="486720" cy="1122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60" name="CustomShape 26"/>
          <p:cNvSpPr/>
          <p:nvPr/>
        </p:nvSpPr>
        <p:spPr>
          <a:xfrm>
            <a:off x="3475080" y="4701240"/>
            <a:ext cx="4978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.35</a:t>
            </a:r>
            <a:endParaRPr dirty="0"/>
          </a:p>
        </p:txBody>
      </p:sp>
      <p:sp>
        <p:nvSpPr>
          <p:cNvPr id="30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Indagine sulla qualità della vita organizzativa, 2017 - Professori e ricercatori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402257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CustomShape 1"/>
          <p:cNvSpPr/>
          <p:nvPr/>
        </p:nvSpPr>
        <p:spPr>
          <a:xfrm>
            <a:off x="2215440" y="2552760"/>
            <a:ext cx="915480" cy="538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80" name="CustomShape 2"/>
          <p:cNvSpPr/>
          <p:nvPr/>
        </p:nvSpPr>
        <p:spPr>
          <a:xfrm>
            <a:off x="1194120" y="250920"/>
            <a:ext cx="2087640" cy="863280"/>
          </a:xfrm>
          <a:prstGeom prst="roundRect">
            <a:avLst>
              <a:gd name="adj" fmla="val 16667"/>
            </a:avLst>
          </a:prstGeom>
          <a:solidFill>
            <a:srgbClr val="19BEDF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Significato del lavoro</a:t>
            </a:r>
            <a:endParaRPr dirty="0"/>
          </a:p>
        </p:txBody>
      </p:sp>
      <p:sp>
        <p:nvSpPr>
          <p:cNvPr id="781" name="CustomShape 3"/>
          <p:cNvSpPr/>
          <p:nvPr/>
        </p:nvSpPr>
        <p:spPr>
          <a:xfrm>
            <a:off x="2448000" y="1114560"/>
            <a:ext cx="991080" cy="158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82" name="CustomShape 4"/>
          <p:cNvSpPr/>
          <p:nvPr/>
        </p:nvSpPr>
        <p:spPr>
          <a:xfrm>
            <a:off x="127080" y="2120760"/>
            <a:ext cx="2087640" cy="86328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Carico di lavoro eccessivo</a:t>
            </a:r>
            <a:endParaRPr/>
          </a:p>
        </p:txBody>
      </p:sp>
      <p:sp>
        <p:nvSpPr>
          <p:cNvPr id="783" name="CustomShape 5"/>
          <p:cNvSpPr/>
          <p:nvPr/>
        </p:nvSpPr>
        <p:spPr>
          <a:xfrm>
            <a:off x="2214720" y="2786760"/>
            <a:ext cx="4964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.36</a:t>
            </a:r>
            <a:endParaRPr/>
          </a:p>
        </p:txBody>
      </p:sp>
      <p:sp>
        <p:nvSpPr>
          <p:cNvPr id="785" name="CustomShape 7"/>
          <p:cNvSpPr/>
          <p:nvPr/>
        </p:nvSpPr>
        <p:spPr>
          <a:xfrm>
            <a:off x="-35640" y="-20160"/>
            <a:ext cx="886320" cy="364320"/>
          </a:xfrm>
          <a:prstGeom prst="rect">
            <a:avLst/>
          </a:prstGeom>
          <a:noFill/>
          <a:ln w="12600"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R</a:t>
            </a:r>
            <a:r>
              <a:rPr lang="it-IT" sz="180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</a:t>
            </a: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=.22</a:t>
            </a:r>
            <a:endParaRPr dirty="0"/>
          </a:p>
        </p:txBody>
      </p:sp>
      <p:sp>
        <p:nvSpPr>
          <p:cNvPr id="786" name="Line 8"/>
          <p:cNvSpPr/>
          <p:nvPr/>
        </p:nvSpPr>
        <p:spPr>
          <a:xfrm>
            <a:off x="4458240" y="-20160"/>
            <a:ext cx="0" cy="2454480"/>
          </a:xfrm>
          <a:prstGeom prst="line">
            <a:avLst/>
          </a:prstGeom>
          <a:ln w="3816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7" name="Line 9"/>
          <p:cNvSpPr/>
          <p:nvPr/>
        </p:nvSpPr>
        <p:spPr>
          <a:xfrm flipH="1" flipV="1">
            <a:off x="5721840" y="3729600"/>
            <a:ext cx="3394800" cy="21240"/>
          </a:xfrm>
          <a:prstGeom prst="line">
            <a:avLst/>
          </a:prstGeom>
          <a:ln w="3816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8" name="Line 10"/>
          <p:cNvSpPr/>
          <p:nvPr/>
        </p:nvSpPr>
        <p:spPr>
          <a:xfrm flipH="1">
            <a:off x="-35640" y="3334680"/>
            <a:ext cx="3053520" cy="36360"/>
          </a:xfrm>
          <a:prstGeom prst="line">
            <a:avLst/>
          </a:prstGeom>
          <a:ln w="3816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9" name="CustomShape 11"/>
          <p:cNvSpPr/>
          <p:nvPr/>
        </p:nvSpPr>
        <p:spPr>
          <a:xfrm>
            <a:off x="8257680" y="0"/>
            <a:ext cx="886320" cy="364320"/>
          </a:xfrm>
          <a:prstGeom prst="rect">
            <a:avLst/>
          </a:prstGeom>
          <a:noFill/>
          <a:ln w="12600"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R</a:t>
            </a:r>
            <a:r>
              <a:rPr lang="it-IT" sz="180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=.04</a:t>
            </a:r>
            <a:endParaRPr dirty="0"/>
          </a:p>
        </p:txBody>
      </p:sp>
      <p:sp>
        <p:nvSpPr>
          <p:cNvPr id="794" name="CustomShape 16"/>
          <p:cNvSpPr/>
          <p:nvPr/>
        </p:nvSpPr>
        <p:spPr>
          <a:xfrm>
            <a:off x="320040" y="6169680"/>
            <a:ext cx="886320" cy="364320"/>
          </a:xfrm>
          <a:prstGeom prst="rect">
            <a:avLst/>
          </a:prstGeom>
          <a:noFill/>
          <a:ln w="12600"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R</a:t>
            </a:r>
            <a:r>
              <a:rPr lang="it-IT" sz="180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</a:t>
            </a: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=.11</a:t>
            </a:r>
            <a:endParaRPr/>
          </a:p>
        </p:txBody>
      </p:sp>
      <p:sp>
        <p:nvSpPr>
          <p:cNvPr id="795" name="CustomShape 17"/>
          <p:cNvSpPr/>
          <p:nvPr/>
        </p:nvSpPr>
        <p:spPr>
          <a:xfrm>
            <a:off x="3025800" y="2445840"/>
            <a:ext cx="2879640" cy="1799640"/>
          </a:xfrm>
          <a:prstGeom prst="ellipse">
            <a:avLst/>
          </a:prstGeom>
          <a:solidFill>
            <a:srgbClr val="0070C0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Esaurimento Emotivo</a:t>
            </a:r>
            <a:endParaRPr/>
          </a:p>
        </p:txBody>
      </p:sp>
      <p:sp>
        <p:nvSpPr>
          <p:cNvPr id="796" name="CustomShape 18"/>
          <p:cNvSpPr/>
          <p:nvPr/>
        </p:nvSpPr>
        <p:spPr>
          <a:xfrm>
            <a:off x="2880720" y="1363320"/>
            <a:ext cx="6307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−.25</a:t>
            </a:r>
            <a:endParaRPr/>
          </a:p>
        </p:txBody>
      </p:sp>
      <p:sp>
        <p:nvSpPr>
          <p:cNvPr id="799" name="CustomShape 21"/>
          <p:cNvSpPr/>
          <p:nvPr/>
        </p:nvSpPr>
        <p:spPr>
          <a:xfrm>
            <a:off x="6357589" y="1402729"/>
            <a:ext cx="2087640" cy="829800"/>
          </a:xfrm>
          <a:prstGeom prst="roundRect">
            <a:avLst>
              <a:gd name="adj" fmla="val 16667"/>
            </a:avLst>
          </a:prstGeom>
          <a:solidFill>
            <a:srgbClr val="19BEDF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Riconoscimento </a:t>
            </a:r>
            <a:endParaRPr dirty="0"/>
          </a:p>
        </p:txBody>
      </p:sp>
      <p:sp>
        <p:nvSpPr>
          <p:cNvPr id="800" name="CustomShape 22"/>
          <p:cNvSpPr/>
          <p:nvPr/>
        </p:nvSpPr>
        <p:spPr>
          <a:xfrm>
            <a:off x="5609641" y="2232529"/>
            <a:ext cx="5558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-.11</a:t>
            </a:r>
            <a:endParaRPr dirty="0"/>
          </a:p>
        </p:txBody>
      </p:sp>
      <p:sp>
        <p:nvSpPr>
          <p:cNvPr id="801" name="CustomShape 23"/>
          <p:cNvSpPr/>
          <p:nvPr/>
        </p:nvSpPr>
        <p:spPr>
          <a:xfrm flipH="1">
            <a:off x="5675759" y="2232529"/>
            <a:ext cx="867601" cy="5803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06" name="CustomShape 28"/>
          <p:cNvSpPr/>
          <p:nvPr/>
        </p:nvSpPr>
        <p:spPr>
          <a:xfrm>
            <a:off x="1043460" y="4249800"/>
            <a:ext cx="2087640" cy="86328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Richieste studenti</a:t>
            </a:r>
            <a:endParaRPr dirty="0"/>
          </a:p>
        </p:txBody>
      </p:sp>
      <p:sp>
        <p:nvSpPr>
          <p:cNvPr id="807" name="CustomShape 29"/>
          <p:cNvSpPr/>
          <p:nvPr/>
        </p:nvSpPr>
        <p:spPr>
          <a:xfrm flipH="1">
            <a:off x="2199960" y="3672071"/>
            <a:ext cx="1861920" cy="111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</a:t>
            </a: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25</a:t>
            </a:r>
            <a:endParaRPr dirty="0"/>
          </a:p>
        </p:txBody>
      </p:sp>
      <p:sp>
        <p:nvSpPr>
          <p:cNvPr id="808" name="CustomShape 30"/>
          <p:cNvSpPr/>
          <p:nvPr/>
        </p:nvSpPr>
        <p:spPr>
          <a:xfrm flipV="1">
            <a:off x="2280240" y="3750840"/>
            <a:ext cx="916200" cy="48436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09" name="CustomShape 31"/>
          <p:cNvSpPr/>
          <p:nvPr/>
        </p:nvSpPr>
        <p:spPr>
          <a:xfrm>
            <a:off x="6086880" y="4818600"/>
            <a:ext cx="2087640" cy="86328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Comportamenti di inciviltà di colleghi</a:t>
            </a:r>
            <a:endParaRPr dirty="0"/>
          </a:p>
        </p:txBody>
      </p:sp>
      <p:sp>
        <p:nvSpPr>
          <p:cNvPr id="810" name="CustomShape 32"/>
          <p:cNvSpPr/>
          <p:nvPr/>
        </p:nvSpPr>
        <p:spPr>
          <a:xfrm>
            <a:off x="6063840" y="4027320"/>
            <a:ext cx="479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.11</a:t>
            </a:r>
            <a:endParaRPr/>
          </a:p>
        </p:txBody>
      </p:sp>
      <p:sp>
        <p:nvSpPr>
          <p:cNvPr id="811" name="CustomShape 33"/>
          <p:cNvSpPr/>
          <p:nvPr/>
        </p:nvSpPr>
        <p:spPr>
          <a:xfrm flipH="1" flipV="1">
            <a:off x="5543640" y="3959640"/>
            <a:ext cx="1557360" cy="874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4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Indagine sulla qualità della vita organizzativa, 2017 - Professori e ricercatori</a:t>
            </a:r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127161" y="5707423"/>
            <a:ext cx="541647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L’esaurimento emotivo aumenta al crescere dell’età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660186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CustomShape 1"/>
          <p:cNvSpPr/>
          <p:nvPr/>
        </p:nvSpPr>
        <p:spPr>
          <a:xfrm>
            <a:off x="2056320" y="187200"/>
            <a:ext cx="2087640" cy="86328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Carico di lavoro eccessivo</a:t>
            </a:r>
            <a:endParaRPr/>
          </a:p>
        </p:txBody>
      </p:sp>
      <p:sp>
        <p:nvSpPr>
          <p:cNvPr id="813" name="CustomShape 2"/>
          <p:cNvSpPr/>
          <p:nvPr/>
        </p:nvSpPr>
        <p:spPr>
          <a:xfrm>
            <a:off x="3240000" y="1050840"/>
            <a:ext cx="751320" cy="150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14" name="CustomShape 3"/>
          <p:cNvSpPr/>
          <p:nvPr/>
        </p:nvSpPr>
        <p:spPr>
          <a:xfrm>
            <a:off x="54361" y="1796228"/>
            <a:ext cx="2087640" cy="863280"/>
          </a:xfrm>
          <a:prstGeom prst="roundRect">
            <a:avLst>
              <a:gd name="adj" fmla="val 16667"/>
            </a:avLst>
          </a:prstGeom>
          <a:solidFill>
            <a:srgbClr val="19BEDF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Significato del lavoro</a:t>
            </a:r>
            <a:endParaRPr dirty="0"/>
          </a:p>
        </p:txBody>
      </p:sp>
      <p:sp>
        <p:nvSpPr>
          <p:cNvPr id="815" name="CustomShape 4"/>
          <p:cNvSpPr/>
          <p:nvPr/>
        </p:nvSpPr>
        <p:spPr>
          <a:xfrm>
            <a:off x="2142001" y="2284608"/>
            <a:ext cx="1297079" cy="41287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16" name="CustomShape 5"/>
          <p:cNvSpPr/>
          <p:nvPr/>
        </p:nvSpPr>
        <p:spPr>
          <a:xfrm>
            <a:off x="2504460" y="2071057"/>
            <a:ext cx="572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-.61</a:t>
            </a:r>
            <a:endParaRPr dirty="0"/>
          </a:p>
        </p:txBody>
      </p:sp>
      <p:sp>
        <p:nvSpPr>
          <p:cNvPr id="817" name="CustomShape 6"/>
          <p:cNvSpPr/>
          <p:nvPr/>
        </p:nvSpPr>
        <p:spPr>
          <a:xfrm>
            <a:off x="3456360" y="1224000"/>
            <a:ext cx="4964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.22</a:t>
            </a:r>
            <a:endParaRPr/>
          </a:p>
        </p:txBody>
      </p:sp>
      <p:sp>
        <p:nvSpPr>
          <p:cNvPr id="819" name="CustomShape 8"/>
          <p:cNvSpPr/>
          <p:nvPr/>
        </p:nvSpPr>
        <p:spPr>
          <a:xfrm>
            <a:off x="0" y="14580"/>
            <a:ext cx="886320" cy="364320"/>
          </a:xfrm>
          <a:prstGeom prst="rect">
            <a:avLst/>
          </a:prstGeom>
          <a:noFill/>
          <a:ln w="12600"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R</a:t>
            </a:r>
            <a:r>
              <a:rPr lang="it-IT" sz="180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</a:t>
            </a: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=.45</a:t>
            </a:r>
            <a:endParaRPr dirty="0"/>
          </a:p>
        </p:txBody>
      </p:sp>
      <p:sp>
        <p:nvSpPr>
          <p:cNvPr id="820" name="Line 9"/>
          <p:cNvSpPr/>
          <p:nvPr/>
        </p:nvSpPr>
        <p:spPr>
          <a:xfrm>
            <a:off x="4458240" y="-20160"/>
            <a:ext cx="0" cy="2454480"/>
          </a:xfrm>
          <a:prstGeom prst="line">
            <a:avLst/>
          </a:prstGeom>
          <a:ln w="3816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1" name="Line 10"/>
          <p:cNvSpPr/>
          <p:nvPr/>
        </p:nvSpPr>
        <p:spPr>
          <a:xfrm flipH="1" flipV="1">
            <a:off x="5898240" y="3334680"/>
            <a:ext cx="3245760" cy="33840"/>
          </a:xfrm>
          <a:prstGeom prst="line">
            <a:avLst/>
          </a:prstGeom>
          <a:ln w="3816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2" name="Line 11"/>
          <p:cNvSpPr/>
          <p:nvPr/>
        </p:nvSpPr>
        <p:spPr>
          <a:xfrm flipH="1">
            <a:off x="-35640" y="3334680"/>
            <a:ext cx="3053520" cy="36360"/>
          </a:xfrm>
          <a:prstGeom prst="line">
            <a:avLst/>
          </a:prstGeom>
          <a:ln w="3816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3" name="CustomShape 12"/>
          <p:cNvSpPr/>
          <p:nvPr/>
        </p:nvSpPr>
        <p:spPr>
          <a:xfrm>
            <a:off x="6959880" y="1971540"/>
            <a:ext cx="2087640" cy="854280"/>
          </a:xfrm>
          <a:prstGeom prst="roundRect">
            <a:avLst>
              <a:gd name="adj" fmla="val 16667"/>
            </a:avLst>
          </a:prstGeom>
          <a:solidFill>
            <a:srgbClr val="19BEDF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3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Riconoscimento</a:t>
            </a:r>
            <a:endParaRPr/>
          </a:p>
        </p:txBody>
      </p:sp>
      <p:sp>
        <p:nvSpPr>
          <p:cNvPr id="824" name="CustomShape 13"/>
          <p:cNvSpPr/>
          <p:nvPr/>
        </p:nvSpPr>
        <p:spPr>
          <a:xfrm flipH="1">
            <a:off x="5734080" y="2537280"/>
            <a:ext cx="1186560" cy="40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25" name="CustomShape 14"/>
          <p:cNvSpPr/>
          <p:nvPr/>
        </p:nvSpPr>
        <p:spPr>
          <a:xfrm>
            <a:off x="8254500" y="97005"/>
            <a:ext cx="886320" cy="364320"/>
          </a:xfrm>
          <a:prstGeom prst="rect">
            <a:avLst/>
          </a:prstGeom>
          <a:noFill/>
          <a:ln w="12600"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R</a:t>
            </a:r>
            <a:r>
              <a:rPr lang="it-IT" sz="180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=.18</a:t>
            </a:r>
            <a:endParaRPr dirty="0"/>
          </a:p>
        </p:txBody>
      </p:sp>
      <p:sp>
        <p:nvSpPr>
          <p:cNvPr id="826" name="CustomShape 15"/>
          <p:cNvSpPr/>
          <p:nvPr/>
        </p:nvSpPr>
        <p:spPr>
          <a:xfrm>
            <a:off x="5967360" y="2414520"/>
            <a:ext cx="572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-.31</a:t>
            </a:r>
            <a:endParaRPr/>
          </a:p>
        </p:txBody>
      </p:sp>
      <p:sp>
        <p:nvSpPr>
          <p:cNvPr id="828" name="CustomShape 17"/>
          <p:cNvSpPr/>
          <p:nvPr/>
        </p:nvSpPr>
        <p:spPr>
          <a:xfrm>
            <a:off x="773400" y="4336582"/>
            <a:ext cx="2087640" cy="1077120"/>
          </a:xfrm>
          <a:prstGeom prst="roundRect">
            <a:avLst>
              <a:gd name="adj" fmla="val 16667"/>
            </a:avLst>
          </a:prstGeom>
          <a:solidFill>
            <a:srgbClr val="19BEDF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40000"/>
              </a:lnSpc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Soddisfazione </a:t>
            </a:r>
            <a:r>
              <a:rPr lang="it-IT" sz="1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relazione </a:t>
            </a: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con i PTA</a:t>
            </a:r>
            <a:endParaRPr dirty="0"/>
          </a:p>
        </p:txBody>
      </p:sp>
      <p:sp>
        <p:nvSpPr>
          <p:cNvPr id="829" name="CustomShape 18"/>
          <p:cNvSpPr/>
          <p:nvPr/>
        </p:nvSpPr>
        <p:spPr>
          <a:xfrm flipV="1">
            <a:off x="2813160" y="3970440"/>
            <a:ext cx="626280" cy="43987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31" name="CustomShape 20"/>
          <p:cNvSpPr/>
          <p:nvPr/>
        </p:nvSpPr>
        <p:spPr>
          <a:xfrm>
            <a:off x="2445480" y="3940931"/>
            <a:ext cx="572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-.10</a:t>
            </a:r>
            <a:endParaRPr dirty="0"/>
          </a:p>
        </p:txBody>
      </p:sp>
      <p:sp>
        <p:nvSpPr>
          <p:cNvPr id="833" name="CustomShape 22"/>
          <p:cNvSpPr/>
          <p:nvPr/>
        </p:nvSpPr>
        <p:spPr>
          <a:xfrm>
            <a:off x="7980180" y="6241875"/>
            <a:ext cx="886320" cy="364320"/>
          </a:xfrm>
          <a:prstGeom prst="rect">
            <a:avLst/>
          </a:prstGeom>
          <a:noFill/>
          <a:ln w="12600"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R</a:t>
            </a:r>
            <a:r>
              <a:rPr lang="it-IT" sz="180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=.20</a:t>
            </a:r>
            <a:endParaRPr dirty="0"/>
          </a:p>
        </p:txBody>
      </p:sp>
      <p:sp>
        <p:nvSpPr>
          <p:cNvPr id="834" name="CustomShape 23"/>
          <p:cNvSpPr/>
          <p:nvPr/>
        </p:nvSpPr>
        <p:spPr>
          <a:xfrm>
            <a:off x="3024720" y="2447640"/>
            <a:ext cx="2879640" cy="1799640"/>
          </a:xfrm>
          <a:prstGeom prst="ellipse">
            <a:avLst/>
          </a:prstGeom>
          <a:solidFill>
            <a:srgbClr val="0070C0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Cinismo </a:t>
            </a:r>
            <a:endParaRPr/>
          </a:p>
        </p:txBody>
      </p:sp>
      <p:sp>
        <p:nvSpPr>
          <p:cNvPr id="837" name="CustomShape 26"/>
          <p:cNvSpPr/>
          <p:nvPr/>
        </p:nvSpPr>
        <p:spPr>
          <a:xfrm>
            <a:off x="5077500" y="426857"/>
            <a:ext cx="2087640" cy="47700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Conflittualità</a:t>
            </a:r>
            <a:endParaRPr dirty="0"/>
          </a:p>
        </p:txBody>
      </p:sp>
      <p:sp>
        <p:nvSpPr>
          <p:cNvPr id="838" name="CustomShape 27"/>
          <p:cNvSpPr/>
          <p:nvPr/>
        </p:nvSpPr>
        <p:spPr>
          <a:xfrm flipH="1">
            <a:off x="5406840" y="924737"/>
            <a:ext cx="560520" cy="17302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39" name="CustomShape 28"/>
          <p:cNvSpPr/>
          <p:nvPr/>
        </p:nvSpPr>
        <p:spPr>
          <a:xfrm>
            <a:off x="5864940" y="1079855"/>
            <a:ext cx="496440" cy="36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.22</a:t>
            </a:r>
            <a:endParaRPr dirty="0"/>
          </a:p>
        </p:txBody>
      </p:sp>
      <p:sp>
        <p:nvSpPr>
          <p:cNvPr id="841" name="CustomShape 30"/>
          <p:cNvSpPr/>
          <p:nvPr/>
        </p:nvSpPr>
        <p:spPr>
          <a:xfrm flipH="1" flipV="1">
            <a:off x="4934880" y="4268160"/>
            <a:ext cx="45719" cy="684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42" name="CustomShape 31"/>
          <p:cNvSpPr/>
          <p:nvPr/>
        </p:nvSpPr>
        <p:spPr>
          <a:xfrm>
            <a:off x="4355460" y="4410311"/>
            <a:ext cx="572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-.18</a:t>
            </a:r>
            <a:endParaRPr dirty="0"/>
          </a:p>
        </p:txBody>
      </p:sp>
      <p:sp>
        <p:nvSpPr>
          <p:cNvPr id="843" name="CustomShape 32"/>
          <p:cNvSpPr/>
          <p:nvPr/>
        </p:nvSpPr>
        <p:spPr>
          <a:xfrm>
            <a:off x="4033680" y="4846871"/>
            <a:ext cx="2087640" cy="1077120"/>
          </a:xfrm>
          <a:prstGeom prst="roundRect">
            <a:avLst>
              <a:gd name="adj" fmla="val 16667"/>
            </a:avLst>
          </a:prstGeom>
          <a:solidFill>
            <a:srgbClr val="19BEDF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40000"/>
              </a:lnSpc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Supporto studenti</a:t>
            </a:r>
            <a:endParaRPr dirty="0"/>
          </a:p>
        </p:txBody>
      </p:sp>
      <p:sp>
        <p:nvSpPr>
          <p:cNvPr id="844" name="CustomShape 33"/>
          <p:cNvSpPr/>
          <p:nvPr/>
        </p:nvSpPr>
        <p:spPr>
          <a:xfrm flipH="1" flipV="1">
            <a:off x="5700600" y="3830591"/>
            <a:ext cx="825120" cy="93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45" name="CustomShape 34"/>
          <p:cNvSpPr/>
          <p:nvPr/>
        </p:nvSpPr>
        <p:spPr>
          <a:xfrm>
            <a:off x="5918400" y="3795311"/>
            <a:ext cx="4964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.15</a:t>
            </a:r>
            <a:endParaRPr dirty="0"/>
          </a:p>
        </p:txBody>
      </p:sp>
      <p:sp>
        <p:nvSpPr>
          <p:cNvPr id="846" name="CustomShape 35"/>
          <p:cNvSpPr/>
          <p:nvPr/>
        </p:nvSpPr>
        <p:spPr>
          <a:xfrm>
            <a:off x="6539760" y="4453014"/>
            <a:ext cx="2087640" cy="107712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40000"/>
              </a:lnSpc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Richieste studenti</a:t>
            </a:r>
            <a:endParaRPr dirty="0"/>
          </a:p>
        </p:txBody>
      </p:sp>
      <p:sp>
        <p:nvSpPr>
          <p:cNvPr id="38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Indagine sulla qualità della vita organizzativa, 2017 - Professori e ricercatori</a:t>
            </a:r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149040" y="5897531"/>
            <a:ext cx="367323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Essere genitori protegge dal cinismo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199830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CustomShape 1"/>
          <p:cNvSpPr/>
          <p:nvPr/>
        </p:nvSpPr>
        <p:spPr>
          <a:xfrm>
            <a:off x="2305740" y="1813980"/>
            <a:ext cx="1176180" cy="7719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66" name="CustomShape 3"/>
          <p:cNvSpPr/>
          <p:nvPr/>
        </p:nvSpPr>
        <p:spPr>
          <a:xfrm>
            <a:off x="2214000" y="133620"/>
            <a:ext cx="2087640" cy="75708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Richieste fuori orario lavorativo</a:t>
            </a:r>
            <a:endParaRPr/>
          </a:p>
        </p:txBody>
      </p:sp>
      <p:sp>
        <p:nvSpPr>
          <p:cNvPr id="667" name="CustomShape 4"/>
          <p:cNvSpPr/>
          <p:nvPr/>
        </p:nvSpPr>
        <p:spPr>
          <a:xfrm>
            <a:off x="3481920" y="890700"/>
            <a:ext cx="479520" cy="15252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68" name="CustomShape 5"/>
          <p:cNvSpPr/>
          <p:nvPr/>
        </p:nvSpPr>
        <p:spPr>
          <a:xfrm>
            <a:off x="218100" y="1104660"/>
            <a:ext cx="2087640" cy="86328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Carico di lavoro eccessivo</a:t>
            </a:r>
            <a:endParaRPr/>
          </a:p>
        </p:txBody>
      </p:sp>
      <p:sp>
        <p:nvSpPr>
          <p:cNvPr id="671" name="CustomShape 8"/>
          <p:cNvSpPr/>
          <p:nvPr/>
        </p:nvSpPr>
        <p:spPr>
          <a:xfrm>
            <a:off x="2745000" y="1826640"/>
            <a:ext cx="4978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.57</a:t>
            </a:r>
            <a:endParaRPr dirty="0"/>
          </a:p>
        </p:txBody>
      </p:sp>
      <p:sp>
        <p:nvSpPr>
          <p:cNvPr id="673" name="CustomShape 10"/>
          <p:cNvSpPr/>
          <p:nvPr/>
        </p:nvSpPr>
        <p:spPr>
          <a:xfrm>
            <a:off x="17640" y="89400"/>
            <a:ext cx="886320" cy="364320"/>
          </a:xfrm>
          <a:prstGeom prst="rect">
            <a:avLst/>
          </a:prstGeom>
          <a:noFill/>
          <a:ln w="12600"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R</a:t>
            </a:r>
            <a:r>
              <a:rPr lang="it-IT" sz="180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=.49</a:t>
            </a:r>
            <a:endParaRPr dirty="0"/>
          </a:p>
        </p:txBody>
      </p:sp>
      <p:sp>
        <p:nvSpPr>
          <p:cNvPr id="674" name="Line 11"/>
          <p:cNvSpPr/>
          <p:nvPr/>
        </p:nvSpPr>
        <p:spPr>
          <a:xfrm>
            <a:off x="4458240" y="-20160"/>
            <a:ext cx="0" cy="2454480"/>
          </a:xfrm>
          <a:prstGeom prst="line">
            <a:avLst/>
          </a:prstGeom>
          <a:ln w="3816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5" name="Line 12"/>
          <p:cNvSpPr/>
          <p:nvPr/>
        </p:nvSpPr>
        <p:spPr>
          <a:xfrm flipH="1" flipV="1">
            <a:off x="5721840" y="3729600"/>
            <a:ext cx="3394800" cy="21240"/>
          </a:xfrm>
          <a:prstGeom prst="line">
            <a:avLst/>
          </a:prstGeom>
          <a:ln w="3816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6" name="Line 13"/>
          <p:cNvSpPr/>
          <p:nvPr/>
        </p:nvSpPr>
        <p:spPr>
          <a:xfrm flipH="1">
            <a:off x="-35640" y="3334680"/>
            <a:ext cx="3053520" cy="36360"/>
          </a:xfrm>
          <a:prstGeom prst="line">
            <a:avLst/>
          </a:prstGeom>
          <a:ln w="3816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0" name="CustomShape 17"/>
          <p:cNvSpPr/>
          <p:nvPr/>
        </p:nvSpPr>
        <p:spPr>
          <a:xfrm>
            <a:off x="8140320" y="6488640"/>
            <a:ext cx="886320" cy="364320"/>
          </a:xfrm>
          <a:prstGeom prst="rect">
            <a:avLst/>
          </a:prstGeom>
          <a:noFill/>
          <a:ln w="12600"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R</a:t>
            </a:r>
            <a:r>
              <a:rPr lang="it-IT" sz="180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</a:t>
            </a: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=.13</a:t>
            </a:r>
            <a:endParaRPr/>
          </a:p>
        </p:txBody>
      </p:sp>
      <p:sp>
        <p:nvSpPr>
          <p:cNvPr id="686" name="CustomShape 23"/>
          <p:cNvSpPr/>
          <p:nvPr/>
        </p:nvSpPr>
        <p:spPr>
          <a:xfrm>
            <a:off x="3003840" y="1024920"/>
            <a:ext cx="5738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.18</a:t>
            </a:r>
            <a:endParaRPr dirty="0"/>
          </a:p>
        </p:txBody>
      </p:sp>
      <p:sp>
        <p:nvSpPr>
          <p:cNvPr id="691" name="CustomShape 28"/>
          <p:cNvSpPr/>
          <p:nvPr/>
        </p:nvSpPr>
        <p:spPr>
          <a:xfrm>
            <a:off x="156392" y="3588300"/>
            <a:ext cx="2087640" cy="86328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Supporto studenti</a:t>
            </a:r>
            <a:endParaRPr dirty="0"/>
          </a:p>
        </p:txBody>
      </p:sp>
      <p:sp>
        <p:nvSpPr>
          <p:cNvPr id="692" name="CustomShape 29"/>
          <p:cNvSpPr/>
          <p:nvPr/>
        </p:nvSpPr>
        <p:spPr>
          <a:xfrm>
            <a:off x="4458240" y="5535840"/>
            <a:ext cx="2087640" cy="863280"/>
          </a:xfrm>
          <a:prstGeom prst="roundRect">
            <a:avLst>
              <a:gd name="adj" fmla="val 16667"/>
            </a:avLst>
          </a:prstGeom>
          <a:solidFill>
            <a:srgbClr val="19BEDF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Soddisfazione relazione con PTA</a:t>
            </a:r>
            <a:endParaRPr dirty="0"/>
          </a:p>
        </p:txBody>
      </p:sp>
      <p:sp>
        <p:nvSpPr>
          <p:cNvPr id="693" name="CustomShape 30"/>
          <p:cNvSpPr/>
          <p:nvPr/>
        </p:nvSpPr>
        <p:spPr>
          <a:xfrm>
            <a:off x="6885900" y="4042260"/>
            <a:ext cx="2087640" cy="64188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Richieste studenti</a:t>
            </a:r>
            <a:endParaRPr dirty="0"/>
          </a:p>
        </p:txBody>
      </p:sp>
      <p:sp>
        <p:nvSpPr>
          <p:cNvPr id="694" name="CustomShape 31"/>
          <p:cNvSpPr/>
          <p:nvPr/>
        </p:nvSpPr>
        <p:spPr>
          <a:xfrm flipH="1" flipV="1">
            <a:off x="4895880" y="4233360"/>
            <a:ext cx="213720" cy="1284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95" name="CustomShape 32"/>
          <p:cNvSpPr/>
          <p:nvPr/>
        </p:nvSpPr>
        <p:spPr>
          <a:xfrm flipH="1" flipV="1">
            <a:off x="5491080" y="3945960"/>
            <a:ext cx="1394820" cy="287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96" name="CustomShape 33"/>
          <p:cNvSpPr/>
          <p:nvPr/>
        </p:nvSpPr>
        <p:spPr>
          <a:xfrm flipV="1">
            <a:off x="2255760" y="3906120"/>
            <a:ext cx="987120" cy="213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97" name="CustomShape 34"/>
          <p:cNvSpPr/>
          <p:nvPr/>
        </p:nvSpPr>
        <p:spPr>
          <a:xfrm>
            <a:off x="6204060" y="4271160"/>
            <a:ext cx="650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.24</a:t>
            </a:r>
            <a:endParaRPr dirty="0"/>
          </a:p>
        </p:txBody>
      </p:sp>
      <p:sp>
        <p:nvSpPr>
          <p:cNvPr id="698" name="CustomShape 35"/>
          <p:cNvSpPr/>
          <p:nvPr/>
        </p:nvSpPr>
        <p:spPr>
          <a:xfrm>
            <a:off x="5032200" y="4738080"/>
            <a:ext cx="5558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-.11</a:t>
            </a:r>
            <a:endParaRPr dirty="0"/>
          </a:p>
        </p:txBody>
      </p:sp>
      <p:sp>
        <p:nvSpPr>
          <p:cNvPr id="699" name="CustomShape 36"/>
          <p:cNvSpPr/>
          <p:nvPr/>
        </p:nvSpPr>
        <p:spPr>
          <a:xfrm>
            <a:off x="2306700" y="3588300"/>
            <a:ext cx="4978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.20</a:t>
            </a:r>
            <a:endParaRPr dirty="0"/>
          </a:p>
        </p:txBody>
      </p:sp>
      <p:sp>
        <p:nvSpPr>
          <p:cNvPr id="700" name="CustomShape 37"/>
          <p:cNvSpPr/>
          <p:nvPr/>
        </p:nvSpPr>
        <p:spPr>
          <a:xfrm>
            <a:off x="3003840" y="2415960"/>
            <a:ext cx="2879640" cy="1799640"/>
          </a:xfrm>
          <a:prstGeom prst="ellipse">
            <a:avLst/>
          </a:prstGeom>
          <a:solidFill>
            <a:srgbClr val="0070C0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Lavoro eccessivo</a:t>
            </a:r>
            <a:endParaRPr/>
          </a:p>
        </p:txBody>
      </p:sp>
      <p:sp>
        <p:nvSpPr>
          <p:cNvPr id="60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451572" y="649283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Indagine sulla qualità della vita organizzativa, 2017 - Professori e ricercatori</a:t>
            </a:r>
            <a:endParaRPr lang="it-IT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51580" y="5475790"/>
            <a:ext cx="3673239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Essere donna aumenta il lavoro eccessivo, mentre la giovane età lo contiene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449240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CustomShape 1"/>
          <p:cNvSpPr/>
          <p:nvPr/>
        </p:nvSpPr>
        <p:spPr>
          <a:xfrm>
            <a:off x="2145959" y="1878163"/>
            <a:ext cx="1020299" cy="100072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25" name="CustomShape 3"/>
          <p:cNvSpPr/>
          <p:nvPr/>
        </p:nvSpPr>
        <p:spPr>
          <a:xfrm>
            <a:off x="1935120" y="287143"/>
            <a:ext cx="2087640" cy="75708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Richieste fuori orario lavorativo</a:t>
            </a:r>
            <a:endParaRPr dirty="0"/>
          </a:p>
        </p:txBody>
      </p:sp>
      <p:sp>
        <p:nvSpPr>
          <p:cNvPr id="726" name="CustomShape 4"/>
          <p:cNvSpPr/>
          <p:nvPr/>
        </p:nvSpPr>
        <p:spPr>
          <a:xfrm>
            <a:off x="3099720" y="1083283"/>
            <a:ext cx="494940" cy="14174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27" name="CustomShape 5"/>
          <p:cNvSpPr/>
          <p:nvPr/>
        </p:nvSpPr>
        <p:spPr>
          <a:xfrm>
            <a:off x="42900" y="1456723"/>
            <a:ext cx="2087640" cy="86328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Carico di lavoro eccessivo</a:t>
            </a:r>
            <a:endParaRPr/>
          </a:p>
        </p:txBody>
      </p:sp>
      <p:sp>
        <p:nvSpPr>
          <p:cNvPr id="730" name="CustomShape 8"/>
          <p:cNvSpPr/>
          <p:nvPr/>
        </p:nvSpPr>
        <p:spPr>
          <a:xfrm>
            <a:off x="2167800" y="2480344"/>
            <a:ext cx="4964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.33</a:t>
            </a:r>
            <a:endParaRPr/>
          </a:p>
        </p:txBody>
      </p:sp>
      <p:sp>
        <p:nvSpPr>
          <p:cNvPr id="732" name="CustomShape 10"/>
          <p:cNvSpPr/>
          <p:nvPr/>
        </p:nvSpPr>
        <p:spPr>
          <a:xfrm>
            <a:off x="42900" y="104983"/>
            <a:ext cx="886320" cy="364320"/>
          </a:xfrm>
          <a:prstGeom prst="rect">
            <a:avLst/>
          </a:prstGeom>
          <a:noFill/>
          <a:ln w="12600"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R</a:t>
            </a:r>
            <a:r>
              <a:rPr lang="it-IT" sz="180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</a:t>
            </a: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=.26</a:t>
            </a:r>
            <a:endParaRPr dirty="0"/>
          </a:p>
        </p:txBody>
      </p:sp>
      <p:sp>
        <p:nvSpPr>
          <p:cNvPr id="733" name="Line 11"/>
          <p:cNvSpPr/>
          <p:nvPr/>
        </p:nvSpPr>
        <p:spPr>
          <a:xfrm>
            <a:off x="4458240" y="-20160"/>
            <a:ext cx="0" cy="2454480"/>
          </a:xfrm>
          <a:prstGeom prst="line">
            <a:avLst/>
          </a:prstGeom>
          <a:ln w="3816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4" name="Line 12"/>
          <p:cNvSpPr/>
          <p:nvPr/>
        </p:nvSpPr>
        <p:spPr>
          <a:xfrm flipH="1" flipV="1">
            <a:off x="5721840" y="3729600"/>
            <a:ext cx="3394800" cy="21240"/>
          </a:xfrm>
          <a:prstGeom prst="line">
            <a:avLst/>
          </a:prstGeom>
          <a:ln w="3816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5" name="Line 13"/>
          <p:cNvSpPr/>
          <p:nvPr/>
        </p:nvSpPr>
        <p:spPr>
          <a:xfrm flipH="1">
            <a:off x="-35640" y="3334680"/>
            <a:ext cx="3053520" cy="36360"/>
          </a:xfrm>
          <a:prstGeom prst="line">
            <a:avLst/>
          </a:prstGeom>
          <a:ln w="3816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6" name="CustomShape 14"/>
          <p:cNvSpPr/>
          <p:nvPr/>
        </p:nvSpPr>
        <p:spPr>
          <a:xfrm>
            <a:off x="8317080" y="35760"/>
            <a:ext cx="886320" cy="364320"/>
          </a:xfrm>
          <a:prstGeom prst="rect">
            <a:avLst/>
          </a:prstGeom>
          <a:noFill/>
          <a:ln w="12600"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R</a:t>
            </a:r>
            <a:r>
              <a:rPr lang="it-IT" sz="180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</a:t>
            </a: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=.10</a:t>
            </a:r>
            <a:endParaRPr dirty="0"/>
          </a:p>
        </p:txBody>
      </p:sp>
      <p:sp>
        <p:nvSpPr>
          <p:cNvPr id="739" name="CustomShape 17"/>
          <p:cNvSpPr/>
          <p:nvPr/>
        </p:nvSpPr>
        <p:spPr>
          <a:xfrm>
            <a:off x="0" y="6488640"/>
            <a:ext cx="886320" cy="364320"/>
          </a:xfrm>
          <a:prstGeom prst="rect">
            <a:avLst/>
          </a:prstGeom>
          <a:noFill/>
          <a:ln w="12600"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R</a:t>
            </a:r>
            <a:r>
              <a:rPr lang="it-IT" sz="180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=.12</a:t>
            </a:r>
            <a:endParaRPr dirty="0"/>
          </a:p>
        </p:txBody>
      </p:sp>
      <p:sp>
        <p:nvSpPr>
          <p:cNvPr id="743" name="CustomShape 21"/>
          <p:cNvSpPr/>
          <p:nvPr/>
        </p:nvSpPr>
        <p:spPr>
          <a:xfrm>
            <a:off x="3296700" y="1277717"/>
            <a:ext cx="950400" cy="857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.16</a:t>
            </a:r>
            <a:endParaRPr dirty="0"/>
          </a:p>
        </p:txBody>
      </p:sp>
      <p:sp>
        <p:nvSpPr>
          <p:cNvPr id="748" name="CustomShape 26"/>
          <p:cNvSpPr/>
          <p:nvPr/>
        </p:nvSpPr>
        <p:spPr>
          <a:xfrm>
            <a:off x="259650" y="3821477"/>
            <a:ext cx="2087640" cy="735319"/>
          </a:xfrm>
          <a:prstGeom prst="roundRect">
            <a:avLst>
              <a:gd name="adj" fmla="val 16667"/>
            </a:avLst>
          </a:prstGeom>
          <a:solidFill>
            <a:srgbClr val="19BEDF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Supporto studenti</a:t>
            </a:r>
            <a:endParaRPr dirty="0"/>
          </a:p>
        </p:txBody>
      </p:sp>
      <p:sp>
        <p:nvSpPr>
          <p:cNvPr id="749" name="CustomShape 27"/>
          <p:cNvSpPr/>
          <p:nvPr/>
        </p:nvSpPr>
        <p:spPr>
          <a:xfrm>
            <a:off x="6782220" y="4006800"/>
            <a:ext cx="2087640" cy="64188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Richieste studenti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50" name="CustomShape 28"/>
          <p:cNvSpPr/>
          <p:nvPr/>
        </p:nvSpPr>
        <p:spPr>
          <a:xfrm flipH="1" flipV="1">
            <a:off x="5491080" y="4006800"/>
            <a:ext cx="1301400" cy="33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51" name="CustomShape 29"/>
          <p:cNvSpPr/>
          <p:nvPr/>
        </p:nvSpPr>
        <p:spPr>
          <a:xfrm flipV="1">
            <a:off x="2347290" y="3985337"/>
            <a:ext cx="949410" cy="333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52" name="CustomShape 30"/>
          <p:cNvSpPr/>
          <p:nvPr/>
        </p:nvSpPr>
        <p:spPr>
          <a:xfrm>
            <a:off x="6152385" y="3811680"/>
            <a:ext cx="650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.15</a:t>
            </a:r>
            <a:endParaRPr dirty="0"/>
          </a:p>
        </p:txBody>
      </p:sp>
      <p:sp>
        <p:nvSpPr>
          <p:cNvPr id="753" name="CustomShape 31"/>
          <p:cNvSpPr/>
          <p:nvPr/>
        </p:nvSpPr>
        <p:spPr>
          <a:xfrm>
            <a:off x="2425022" y="3781440"/>
            <a:ext cx="4964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-.17</a:t>
            </a:r>
            <a:endParaRPr dirty="0"/>
          </a:p>
        </p:txBody>
      </p:sp>
      <p:sp>
        <p:nvSpPr>
          <p:cNvPr id="754" name="CustomShape 32"/>
          <p:cNvSpPr/>
          <p:nvPr/>
        </p:nvSpPr>
        <p:spPr>
          <a:xfrm>
            <a:off x="3003840" y="2415960"/>
            <a:ext cx="2879640" cy="1799640"/>
          </a:xfrm>
          <a:prstGeom prst="ellipse">
            <a:avLst/>
          </a:prstGeom>
          <a:solidFill>
            <a:srgbClr val="0070C0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Lavoro compulsivo</a:t>
            </a:r>
            <a:endParaRPr/>
          </a:p>
        </p:txBody>
      </p:sp>
      <p:sp>
        <p:nvSpPr>
          <p:cNvPr id="776" name="CustomShape 54"/>
          <p:cNvSpPr/>
          <p:nvPr/>
        </p:nvSpPr>
        <p:spPr>
          <a:xfrm>
            <a:off x="6152385" y="617948"/>
            <a:ext cx="2087640" cy="641880"/>
          </a:xfrm>
          <a:prstGeom prst="roundRect">
            <a:avLst>
              <a:gd name="adj" fmla="val 16667"/>
            </a:avLst>
          </a:prstGeom>
          <a:solidFill>
            <a:srgbClr val="19BEDF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Riconoscimento</a:t>
            </a:r>
            <a:endParaRPr dirty="0"/>
          </a:p>
        </p:txBody>
      </p:sp>
      <p:sp>
        <p:nvSpPr>
          <p:cNvPr id="777" name="CustomShape 55"/>
          <p:cNvSpPr/>
          <p:nvPr/>
        </p:nvSpPr>
        <p:spPr>
          <a:xfrm flipH="1">
            <a:off x="5659560" y="1309509"/>
            <a:ext cx="1257120" cy="14803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78" name="CustomShape 56"/>
          <p:cNvSpPr/>
          <p:nvPr/>
        </p:nvSpPr>
        <p:spPr>
          <a:xfrm>
            <a:off x="6533618" y="1663723"/>
            <a:ext cx="766124" cy="4765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-.15</a:t>
            </a:r>
            <a:endParaRPr dirty="0"/>
          </a:p>
        </p:txBody>
      </p:sp>
      <p:sp>
        <p:nvSpPr>
          <p:cNvPr id="57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762567" y="6466997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Indagine sulla qualità della vita organizzativa, 2017 - Professori e ricercatori</a:t>
            </a:r>
            <a:endParaRPr lang="it-IT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32340" y="5430242"/>
            <a:ext cx="333876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Essere donna aumenta il lavoro compulsivo, mentre la giovane età lo contiene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5786225" y="5403987"/>
            <a:ext cx="3338760" cy="92333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Rispetto al PO, i PA e gli RU hanno una minore tendenza a lavorare in modo compulsivo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628348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CustomShape 1"/>
          <p:cNvSpPr/>
          <p:nvPr/>
        </p:nvSpPr>
        <p:spPr>
          <a:xfrm>
            <a:off x="2162520" y="2640698"/>
            <a:ext cx="934200" cy="43514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49" name="CustomShape 3"/>
          <p:cNvSpPr/>
          <p:nvPr/>
        </p:nvSpPr>
        <p:spPr>
          <a:xfrm>
            <a:off x="2249262" y="281352"/>
            <a:ext cx="2087640" cy="7570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Significato del lavoro</a:t>
            </a:r>
            <a:endParaRPr dirty="0"/>
          </a:p>
        </p:txBody>
      </p:sp>
      <p:sp>
        <p:nvSpPr>
          <p:cNvPr id="851" name="CustomShape 5"/>
          <p:cNvSpPr/>
          <p:nvPr/>
        </p:nvSpPr>
        <p:spPr>
          <a:xfrm>
            <a:off x="108349" y="2231820"/>
            <a:ext cx="2087640" cy="86328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Carico di lavoro eccessivo</a:t>
            </a:r>
            <a:endParaRPr dirty="0"/>
          </a:p>
        </p:txBody>
      </p:sp>
      <p:sp>
        <p:nvSpPr>
          <p:cNvPr id="853" name="CustomShape 7"/>
          <p:cNvSpPr/>
          <p:nvPr/>
        </p:nvSpPr>
        <p:spPr>
          <a:xfrm>
            <a:off x="2214720" y="2319303"/>
            <a:ext cx="496440" cy="8317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.35</a:t>
            </a:r>
            <a:endParaRPr dirty="0"/>
          </a:p>
        </p:txBody>
      </p:sp>
      <p:sp>
        <p:nvSpPr>
          <p:cNvPr id="855" name="CustomShape 9"/>
          <p:cNvSpPr/>
          <p:nvPr/>
        </p:nvSpPr>
        <p:spPr>
          <a:xfrm>
            <a:off x="68760" y="37651"/>
            <a:ext cx="886320" cy="364320"/>
          </a:xfrm>
          <a:prstGeom prst="rect">
            <a:avLst/>
          </a:prstGeom>
          <a:noFill/>
          <a:ln w="12600"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R</a:t>
            </a:r>
            <a:r>
              <a:rPr lang="it-IT" sz="180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</a:t>
            </a: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=.25</a:t>
            </a:r>
            <a:endParaRPr dirty="0"/>
          </a:p>
        </p:txBody>
      </p:sp>
      <p:sp>
        <p:nvSpPr>
          <p:cNvPr id="856" name="Line 10"/>
          <p:cNvSpPr/>
          <p:nvPr/>
        </p:nvSpPr>
        <p:spPr>
          <a:xfrm>
            <a:off x="4458240" y="-20160"/>
            <a:ext cx="0" cy="2454480"/>
          </a:xfrm>
          <a:prstGeom prst="line">
            <a:avLst/>
          </a:prstGeom>
          <a:ln w="3816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7" name="Line 11"/>
          <p:cNvSpPr/>
          <p:nvPr/>
        </p:nvSpPr>
        <p:spPr>
          <a:xfrm flipH="1" flipV="1">
            <a:off x="5721840" y="3729600"/>
            <a:ext cx="3394800" cy="21240"/>
          </a:xfrm>
          <a:prstGeom prst="line">
            <a:avLst/>
          </a:prstGeom>
          <a:ln w="3816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8" name="Line 12"/>
          <p:cNvSpPr/>
          <p:nvPr/>
        </p:nvSpPr>
        <p:spPr>
          <a:xfrm flipH="1">
            <a:off x="-35640" y="3334680"/>
            <a:ext cx="3053520" cy="36360"/>
          </a:xfrm>
          <a:prstGeom prst="line">
            <a:avLst/>
          </a:prstGeom>
          <a:ln w="3816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9" name="CustomShape 13"/>
          <p:cNvSpPr/>
          <p:nvPr/>
        </p:nvSpPr>
        <p:spPr>
          <a:xfrm>
            <a:off x="8257680" y="80015"/>
            <a:ext cx="886320" cy="364320"/>
          </a:xfrm>
          <a:prstGeom prst="rect">
            <a:avLst/>
          </a:prstGeom>
          <a:noFill/>
          <a:ln w="12600"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R</a:t>
            </a:r>
            <a:r>
              <a:rPr lang="it-IT" sz="180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</a:t>
            </a: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=.07</a:t>
            </a:r>
            <a:endParaRPr dirty="0"/>
          </a:p>
        </p:txBody>
      </p:sp>
      <p:sp>
        <p:nvSpPr>
          <p:cNvPr id="860" name="CustomShape 14"/>
          <p:cNvSpPr/>
          <p:nvPr/>
        </p:nvSpPr>
        <p:spPr>
          <a:xfrm>
            <a:off x="8140320" y="6488640"/>
            <a:ext cx="886320" cy="364320"/>
          </a:xfrm>
          <a:prstGeom prst="rect">
            <a:avLst/>
          </a:prstGeom>
          <a:noFill/>
          <a:ln w="12600"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R</a:t>
            </a:r>
            <a:r>
              <a:rPr lang="it-IT" sz="180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=.12</a:t>
            </a:r>
            <a:endParaRPr dirty="0"/>
          </a:p>
        </p:txBody>
      </p:sp>
      <p:sp>
        <p:nvSpPr>
          <p:cNvPr id="862" name="CustomShape 16"/>
          <p:cNvSpPr/>
          <p:nvPr/>
        </p:nvSpPr>
        <p:spPr>
          <a:xfrm>
            <a:off x="3548386" y="1395532"/>
            <a:ext cx="479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-.23</a:t>
            </a:r>
            <a:endParaRPr dirty="0"/>
          </a:p>
        </p:txBody>
      </p:sp>
      <p:sp>
        <p:nvSpPr>
          <p:cNvPr id="866" name="CustomShape 20"/>
          <p:cNvSpPr/>
          <p:nvPr/>
        </p:nvSpPr>
        <p:spPr>
          <a:xfrm>
            <a:off x="609591" y="4585302"/>
            <a:ext cx="2087640" cy="66816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Richieste  studenti</a:t>
            </a:r>
            <a:endParaRPr/>
          </a:p>
        </p:txBody>
      </p:sp>
      <p:sp>
        <p:nvSpPr>
          <p:cNvPr id="867" name="CustomShape 21"/>
          <p:cNvSpPr/>
          <p:nvPr/>
        </p:nvSpPr>
        <p:spPr>
          <a:xfrm>
            <a:off x="5398561" y="4596778"/>
            <a:ext cx="2087640" cy="641880"/>
          </a:xfrm>
          <a:prstGeom prst="roundRect">
            <a:avLst>
              <a:gd name="adj" fmla="val 16667"/>
            </a:avLst>
          </a:prstGeom>
          <a:solidFill>
            <a:srgbClr val="19BEDF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Soddisfazione </a:t>
            </a:r>
            <a:r>
              <a:rPr lang="it-IT" sz="1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relazione </a:t>
            </a: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 PTA</a:t>
            </a:r>
            <a:endParaRPr dirty="0"/>
          </a:p>
        </p:txBody>
      </p:sp>
      <p:sp>
        <p:nvSpPr>
          <p:cNvPr id="868" name="CustomShape 22"/>
          <p:cNvSpPr/>
          <p:nvPr/>
        </p:nvSpPr>
        <p:spPr>
          <a:xfrm flipH="1" flipV="1">
            <a:off x="5473725" y="3993431"/>
            <a:ext cx="857955" cy="59187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69" name="CustomShape 23"/>
          <p:cNvSpPr/>
          <p:nvPr/>
        </p:nvSpPr>
        <p:spPr>
          <a:xfrm flipV="1">
            <a:off x="2156505" y="3851080"/>
            <a:ext cx="961443" cy="7130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70" name="CustomShape 24"/>
          <p:cNvSpPr/>
          <p:nvPr/>
        </p:nvSpPr>
        <p:spPr>
          <a:xfrm>
            <a:off x="6315045" y="4178667"/>
            <a:ext cx="650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-.17</a:t>
            </a:r>
            <a:endParaRPr dirty="0"/>
          </a:p>
        </p:txBody>
      </p:sp>
      <p:sp>
        <p:nvSpPr>
          <p:cNvPr id="871" name="CustomShape 25"/>
          <p:cNvSpPr/>
          <p:nvPr/>
        </p:nvSpPr>
        <p:spPr>
          <a:xfrm>
            <a:off x="1936557" y="4079180"/>
            <a:ext cx="496440" cy="5935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.22</a:t>
            </a:r>
            <a:endParaRPr dirty="0"/>
          </a:p>
        </p:txBody>
      </p:sp>
      <p:sp>
        <p:nvSpPr>
          <p:cNvPr id="872" name="CustomShape 26"/>
          <p:cNvSpPr/>
          <p:nvPr/>
        </p:nvSpPr>
        <p:spPr>
          <a:xfrm>
            <a:off x="3003840" y="2415960"/>
            <a:ext cx="2879640" cy="1799640"/>
          </a:xfrm>
          <a:prstGeom prst="ellipse">
            <a:avLst/>
          </a:prstGeom>
          <a:solidFill>
            <a:srgbClr val="0070C0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Necessità di recupero  da stress</a:t>
            </a:r>
            <a:endParaRPr/>
          </a:p>
        </p:txBody>
      </p:sp>
      <p:sp>
        <p:nvSpPr>
          <p:cNvPr id="876" name="CustomShape 30"/>
          <p:cNvSpPr/>
          <p:nvPr/>
        </p:nvSpPr>
        <p:spPr>
          <a:xfrm>
            <a:off x="5424300" y="125280"/>
            <a:ext cx="1679400" cy="737640"/>
          </a:xfrm>
          <a:prstGeom prst="roundRect">
            <a:avLst>
              <a:gd name="adj" fmla="val 16667"/>
            </a:avLst>
          </a:prstGeom>
          <a:solidFill>
            <a:srgbClr val="19BEDF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Qualità della comunicazione</a:t>
            </a:r>
            <a:endParaRPr dirty="0"/>
          </a:p>
        </p:txBody>
      </p:sp>
      <p:sp>
        <p:nvSpPr>
          <p:cNvPr id="877" name="CustomShape 31"/>
          <p:cNvSpPr/>
          <p:nvPr/>
        </p:nvSpPr>
        <p:spPr>
          <a:xfrm>
            <a:off x="5090041" y="1450998"/>
            <a:ext cx="617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-.12</a:t>
            </a:r>
            <a:endParaRPr dirty="0"/>
          </a:p>
        </p:txBody>
      </p:sp>
      <p:sp>
        <p:nvSpPr>
          <p:cNvPr id="878" name="CustomShape 32"/>
          <p:cNvSpPr/>
          <p:nvPr/>
        </p:nvSpPr>
        <p:spPr>
          <a:xfrm flipH="1">
            <a:off x="5118120" y="862920"/>
            <a:ext cx="1213560" cy="1650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79" name="CustomShape 33"/>
          <p:cNvSpPr/>
          <p:nvPr/>
        </p:nvSpPr>
        <p:spPr>
          <a:xfrm>
            <a:off x="7100338" y="1147417"/>
            <a:ext cx="1799640" cy="737640"/>
          </a:xfrm>
          <a:prstGeom prst="roundRect">
            <a:avLst>
              <a:gd name="adj" fmla="val 16667"/>
            </a:avLst>
          </a:prstGeom>
          <a:solidFill>
            <a:srgbClr val="19BEDF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Comfort ambientale</a:t>
            </a:r>
            <a:endParaRPr dirty="0"/>
          </a:p>
        </p:txBody>
      </p:sp>
      <p:sp>
        <p:nvSpPr>
          <p:cNvPr id="880" name="CustomShape 34"/>
          <p:cNvSpPr/>
          <p:nvPr/>
        </p:nvSpPr>
        <p:spPr>
          <a:xfrm>
            <a:off x="6440165" y="2049660"/>
            <a:ext cx="617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-.12</a:t>
            </a:r>
            <a:endParaRPr dirty="0"/>
          </a:p>
        </p:txBody>
      </p:sp>
      <p:sp>
        <p:nvSpPr>
          <p:cNvPr id="881" name="CustomShape 35"/>
          <p:cNvSpPr/>
          <p:nvPr/>
        </p:nvSpPr>
        <p:spPr>
          <a:xfrm flipH="1">
            <a:off x="5697148" y="1600560"/>
            <a:ext cx="1387440" cy="120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82" name="CustomShape 36"/>
          <p:cNvSpPr/>
          <p:nvPr/>
        </p:nvSpPr>
        <p:spPr>
          <a:xfrm>
            <a:off x="6984000" y="2813760"/>
            <a:ext cx="2087640" cy="641880"/>
          </a:xfrm>
          <a:prstGeom prst="roundRect">
            <a:avLst>
              <a:gd name="adj" fmla="val 16667"/>
            </a:avLst>
          </a:prstGeom>
          <a:solidFill>
            <a:srgbClr val="19BEDF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Riconoscimento</a:t>
            </a:r>
            <a:endParaRPr/>
          </a:p>
        </p:txBody>
      </p:sp>
      <p:sp>
        <p:nvSpPr>
          <p:cNvPr id="883" name="CustomShape 37"/>
          <p:cNvSpPr/>
          <p:nvPr/>
        </p:nvSpPr>
        <p:spPr>
          <a:xfrm flipH="1">
            <a:off x="5883480" y="3251340"/>
            <a:ext cx="1099440" cy="25244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84" name="CustomShape 38"/>
          <p:cNvSpPr/>
          <p:nvPr/>
        </p:nvSpPr>
        <p:spPr>
          <a:xfrm>
            <a:off x="6107940" y="2944343"/>
            <a:ext cx="617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-.17</a:t>
            </a:r>
            <a:endParaRPr dirty="0"/>
          </a:p>
        </p:txBody>
      </p:sp>
      <p:sp>
        <p:nvSpPr>
          <p:cNvPr id="39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697231" y="6479183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Indagine sulla qualità della vita organizzativa, 2017 - Professori e ricercatori</a:t>
            </a:r>
            <a:endParaRPr lang="it-IT" dirty="0"/>
          </a:p>
        </p:txBody>
      </p:sp>
      <p:sp>
        <p:nvSpPr>
          <p:cNvPr id="35" name="CustomShape 1"/>
          <p:cNvSpPr/>
          <p:nvPr/>
        </p:nvSpPr>
        <p:spPr>
          <a:xfrm>
            <a:off x="3350893" y="1038432"/>
            <a:ext cx="354439" cy="147544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6" name="CustomShape 5"/>
          <p:cNvSpPr/>
          <p:nvPr/>
        </p:nvSpPr>
        <p:spPr>
          <a:xfrm>
            <a:off x="106038" y="1190530"/>
            <a:ext cx="2087640" cy="86328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Richieste  fuori orario</a:t>
            </a:r>
            <a:endParaRPr dirty="0"/>
          </a:p>
        </p:txBody>
      </p:sp>
      <p:sp>
        <p:nvSpPr>
          <p:cNvPr id="37" name="CustomShape 1"/>
          <p:cNvSpPr/>
          <p:nvPr/>
        </p:nvSpPr>
        <p:spPr>
          <a:xfrm>
            <a:off x="2236114" y="1694540"/>
            <a:ext cx="1142162" cy="10326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" name="CustomShape 16"/>
          <p:cNvSpPr/>
          <p:nvPr/>
        </p:nvSpPr>
        <p:spPr>
          <a:xfrm>
            <a:off x="2616235" y="1797271"/>
            <a:ext cx="479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.11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9856296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CustomShape 1"/>
          <p:cNvSpPr/>
          <p:nvPr/>
        </p:nvSpPr>
        <p:spPr>
          <a:xfrm>
            <a:off x="1398042" y="172800"/>
            <a:ext cx="2087640" cy="863280"/>
          </a:xfrm>
          <a:prstGeom prst="roundRect">
            <a:avLst>
              <a:gd name="adj" fmla="val 16667"/>
            </a:avLst>
          </a:prstGeom>
          <a:solidFill>
            <a:srgbClr val="19BEDF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Significato del lavoro</a:t>
            </a:r>
            <a:endParaRPr/>
          </a:p>
        </p:txBody>
      </p:sp>
      <p:sp>
        <p:nvSpPr>
          <p:cNvPr id="1000" name="CustomShape 2"/>
          <p:cNvSpPr/>
          <p:nvPr/>
        </p:nvSpPr>
        <p:spPr>
          <a:xfrm>
            <a:off x="2500200" y="1030129"/>
            <a:ext cx="960480" cy="170587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03" name="CustomShape 5"/>
          <p:cNvSpPr/>
          <p:nvPr/>
        </p:nvSpPr>
        <p:spPr>
          <a:xfrm>
            <a:off x="17640" y="3512520"/>
            <a:ext cx="886320" cy="364320"/>
          </a:xfrm>
          <a:prstGeom prst="rect">
            <a:avLst/>
          </a:prstGeom>
          <a:noFill/>
          <a:ln w="12600"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R</a:t>
            </a:r>
            <a:r>
              <a:rPr lang="it-IT" sz="180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</a:t>
            </a: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=.32</a:t>
            </a:r>
            <a:endParaRPr/>
          </a:p>
        </p:txBody>
      </p:sp>
      <p:sp>
        <p:nvSpPr>
          <p:cNvPr id="1004" name="Line 6"/>
          <p:cNvSpPr/>
          <p:nvPr/>
        </p:nvSpPr>
        <p:spPr>
          <a:xfrm>
            <a:off x="4458240" y="-20160"/>
            <a:ext cx="0" cy="2454480"/>
          </a:xfrm>
          <a:prstGeom prst="line">
            <a:avLst/>
          </a:prstGeom>
          <a:ln w="3816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5" name="Line 7"/>
          <p:cNvSpPr/>
          <p:nvPr/>
        </p:nvSpPr>
        <p:spPr>
          <a:xfrm flipH="1" flipV="1">
            <a:off x="5721840" y="3729600"/>
            <a:ext cx="3394800" cy="21240"/>
          </a:xfrm>
          <a:prstGeom prst="line">
            <a:avLst/>
          </a:prstGeom>
          <a:ln w="3816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6" name="Line 8"/>
          <p:cNvSpPr/>
          <p:nvPr/>
        </p:nvSpPr>
        <p:spPr>
          <a:xfrm flipH="1">
            <a:off x="-35640" y="3805920"/>
            <a:ext cx="3230280" cy="42840"/>
          </a:xfrm>
          <a:prstGeom prst="line">
            <a:avLst/>
          </a:prstGeom>
          <a:ln w="3816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7" name="CustomShape 9"/>
          <p:cNvSpPr/>
          <p:nvPr/>
        </p:nvSpPr>
        <p:spPr>
          <a:xfrm>
            <a:off x="8229600" y="3449520"/>
            <a:ext cx="886320" cy="364320"/>
          </a:xfrm>
          <a:prstGeom prst="rect">
            <a:avLst/>
          </a:prstGeom>
          <a:noFill/>
          <a:ln w="12600"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R</a:t>
            </a:r>
            <a:r>
              <a:rPr lang="it-IT" sz="180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</a:t>
            </a: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=.08</a:t>
            </a:r>
            <a:endParaRPr/>
          </a:p>
        </p:txBody>
      </p:sp>
      <p:sp>
        <p:nvSpPr>
          <p:cNvPr id="1008" name="CustomShape 10"/>
          <p:cNvSpPr/>
          <p:nvPr/>
        </p:nvSpPr>
        <p:spPr>
          <a:xfrm flipH="1" flipV="1">
            <a:off x="4402440" y="4284243"/>
            <a:ext cx="720" cy="788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09" name="CustomShape 11"/>
          <p:cNvSpPr/>
          <p:nvPr/>
        </p:nvSpPr>
        <p:spPr>
          <a:xfrm>
            <a:off x="3312000" y="5073363"/>
            <a:ext cx="2087640" cy="86328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Richieste studenti</a:t>
            </a:r>
            <a:endParaRPr/>
          </a:p>
        </p:txBody>
      </p:sp>
      <p:sp>
        <p:nvSpPr>
          <p:cNvPr id="1010" name="CustomShape 12"/>
          <p:cNvSpPr/>
          <p:nvPr/>
        </p:nvSpPr>
        <p:spPr>
          <a:xfrm>
            <a:off x="4329720" y="4499640"/>
            <a:ext cx="4964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.22</a:t>
            </a:r>
            <a:endParaRPr/>
          </a:p>
        </p:txBody>
      </p:sp>
      <p:sp>
        <p:nvSpPr>
          <p:cNvPr id="1011" name="CustomShape 13"/>
          <p:cNvSpPr/>
          <p:nvPr/>
        </p:nvSpPr>
        <p:spPr>
          <a:xfrm>
            <a:off x="8230320" y="6481501"/>
            <a:ext cx="886320" cy="364320"/>
          </a:xfrm>
          <a:prstGeom prst="rect">
            <a:avLst/>
          </a:prstGeom>
          <a:noFill/>
          <a:ln w="12600"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R</a:t>
            </a:r>
            <a:r>
              <a:rPr lang="it-IT" sz="180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=.16</a:t>
            </a:r>
            <a:endParaRPr dirty="0"/>
          </a:p>
        </p:txBody>
      </p:sp>
      <p:sp>
        <p:nvSpPr>
          <p:cNvPr id="1014" name="CustomShape 16"/>
          <p:cNvSpPr/>
          <p:nvPr/>
        </p:nvSpPr>
        <p:spPr>
          <a:xfrm>
            <a:off x="2838093" y="1480140"/>
            <a:ext cx="6307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−.38</a:t>
            </a:r>
            <a:endParaRPr dirty="0"/>
          </a:p>
        </p:txBody>
      </p:sp>
      <p:sp>
        <p:nvSpPr>
          <p:cNvPr id="1015" name="CustomShape 17"/>
          <p:cNvSpPr/>
          <p:nvPr/>
        </p:nvSpPr>
        <p:spPr>
          <a:xfrm>
            <a:off x="6639120" y="345960"/>
            <a:ext cx="2087640" cy="599760"/>
          </a:xfrm>
          <a:prstGeom prst="roundRect">
            <a:avLst>
              <a:gd name="adj" fmla="val 16667"/>
            </a:avLst>
          </a:prstGeom>
          <a:solidFill>
            <a:srgbClr val="19BEDF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Riconoscimento</a:t>
            </a:r>
            <a:endParaRPr/>
          </a:p>
        </p:txBody>
      </p:sp>
      <p:sp>
        <p:nvSpPr>
          <p:cNvPr id="1016" name="CustomShape 18"/>
          <p:cNvSpPr/>
          <p:nvPr/>
        </p:nvSpPr>
        <p:spPr>
          <a:xfrm flipH="1">
            <a:off x="5771878" y="984600"/>
            <a:ext cx="1762261" cy="197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17" name="CustomShape 19"/>
          <p:cNvSpPr/>
          <p:nvPr/>
        </p:nvSpPr>
        <p:spPr>
          <a:xfrm>
            <a:off x="6202800" y="1786680"/>
            <a:ext cx="508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-18</a:t>
            </a:r>
            <a:endParaRPr dirty="0"/>
          </a:p>
        </p:txBody>
      </p:sp>
      <p:sp>
        <p:nvSpPr>
          <p:cNvPr id="1018" name="CustomShape 20"/>
          <p:cNvSpPr/>
          <p:nvPr/>
        </p:nvSpPr>
        <p:spPr>
          <a:xfrm>
            <a:off x="3039480" y="2473200"/>
            <a:ext cx="2879640" cy="1799640"/>
          </a:xfrm>
          <a:prstGeom prst="ellipse">
            <a:avLst/>
          </a:prstGeom>
          <a:solidFill>
            <a:srgbClr val="0070C0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Disturbi psicocofisici (</a:t>
            </a:r>
            <a:r>
              <a:rPr lang="it-IT" sz="18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general health</a:t>
            </a: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</a:t>
            </a:r>
            <a:endParaRPr/>
          </a:p>
        </p:txBody>
      </p:sp>
      <p:sp>
        <p:nvSpPr>
          <p:cNvPr id="1019" name="CustomShape 21"/>
          <p:cNvSpPr/>
          <p:nvPr/>
        </p:nvSpPr>
        <p:spPr>
          <a:xfrm>
            <a:off x="45540" y="1884240"/>
            <a:ext cx="1716840" cy="7416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Carico di lavoro eccessivo</a:t>
            </a:r>
            <a:endParaRPr/>
          </a:p>
        </p:txBody>
      </p:sp>
      <p:sp>
        <p:nvSpPr>
          <p:cNvPr id="1020" name="CustomShape 22"/>
          <p:cNvSpPr/>
          <p:nvPr/>
        </p:nvSpPr>
        <p:spPr>
          <a:xfrm>
            <a:off x="1762380" y="2368010"/>
            <a:ext cx="1275660" cy="87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21" name="CustomShape 23"/>
          <p:cNvSpPr/>
          <p:nvPr/>
        </p:nvSpPr>
        <p:spPr>
          <a:xfrm>
            <a:off x="1987347" y="2270880"/>
            <a:ext cx="5047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.32</a:t>
            </a:r>
            <a:endParaRPr dirty="0"/>
          </a:p>
        </p:txBody>
      </p:sp>
      <p:sp>
        <p:nvSpPr>
          <p:cNvPr id="1022" name="CustomShape 24"/>
          <p:cNvSpPr/>
          <p:nvPr/>
        </p:nvSpPr>
        <p:spPr>
          <a:xfrm>
            <a:off x="92251" y="4207322"/>
            <a:ext cx="2087640" cy="1077120"/>
          </a:xfrm>
          <a:prstGeom prst="roundRect">
            <a:avLst>
              <a:gd name="adj" fmla="val 16667"/>
            </a:avLst>
          </a:prstGeom>
          <a:solidFill>
            <a:srgbClr val="19BEDF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4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Soddisfazione per il rapporto con i PTA</a:t>
            </a:r>
            <a:endParaRPr/>
          </a:p>
        </p:txBody>
      </p:sp>
      <p:sp>
        <p:nvSpPr>
          <p:cNvPr id="1023" name="CustomShape 25"/>
          <p:cNvSpPr/>
          <p:nvPr/>
        </p:nvSpPr>
        <p:spPr>
          <a:xfrm flipV="1">
            <a:off x="2179890" y="3970800"/>
            <a:ext cx="1246229" cy="717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24" name="CustomShape 26"/>
          <p:cNvSpPr/>
          <p:nvPr/>
        </p:nvSpPr>
        <p:spPr>
          <a:xfrm>
            <a:off x="2779020" y="4356869"/>
            <a:ext cx="572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-.14</a:t>
            </a:r>
            <a:endParaRPr dirty="0"/>
          </a:p>
        </p:txBody>
      </p:sp>
      <p:sp>
        <p:nvSpPr>
          <p:cNvPr id="1025" name="CustomShape 27"/>
          <p:cNvSpPr/>
          <p:nvPr/>
        </p:nvSpPr>
        <p:spPr>
          <a:xfrm>
            <a:off x="6048000" y="5184360"/>
            <a:ext cx="2087640" cy="863280"/>
          </a:xfrm>
          <a:prstGeom prst="roundRect">
            <a:avLst>
              <a:gd name="adj" fmla="val 16667"/>
            </a:avLst>
          </a:prstGeom>
          <a:solidFill>
            <a:srgbClr val="19BEDF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Supporto dei colleghi</a:t>
            </a:r>
            <a:endParaRPr/>
          </a:p>
        </p:txBody>
      </p:sp>
      <p:sp>
        <p:nvSpPr>
          <p:cNvPr id="1026" name="CustomShape 28"/>
          <p:cNvSpPr/>
          <p:nvPr/>
        </p:nvSpPr>
        <p:spPr>
          <a:xfrm flipH="1" flipV="1">
            <a:off x="5472360" y="4030920"/>
            <a:ext cx="172656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27" name="CustomShape 29"/>
          <p:cNvSpPr/>
          <p:nvPr/>
        </p:nvSpPr>
        <p:spPr>
          <a:xfrm>
            <a:off x="6024601" y="4722330"/>
            <a:ext cx="557280" cy="3534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-.11</a:t>
            </a:r>
            <a:endParaRPr dirty="0"/>
          </a:p>
        </p:txBody>
      </p:sp>
      <p:sp>
        <p:nvSpPr>
          <p:cNvPr id="1031" name="CustomShape 33"/>
          <p:cNvSpPr/>
          <p:nvPr/>
        </p:nvSpPr>
        <p:spPr>
          <a:xfrm>
            <a:off x="6984000" y="3816360"/>
            <a:ext cx="2087640" cy="86328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Comportamenti </a:t>
            </a:r>
            <a:r>
              <a:rPr lang="it-IT" sz="1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 inciviltà dei colleghi</a:t>
            </a:r>
            <a:endParaRPr dirty="0"/>
          </a:p>
        </p:txBody>
      </p:sp>
      <p:sp>
        <p:nvSpPr>
          <p:cNvPr id="1032" name="CustomShape 34"/>
          <p:cNvSpPr/>
          <p:nvPr/>
        </p:nvSpPr>
        <p:spPr>
          <a:xfrm flipH="1" flipV="1">
            <a:off x="5771877" y="3847680"/>
            <a:ext cx="1211041" cy="482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33" name="CustomShape 35"/>
          <p:cNvSpPr/>
          <p:nvPr/>
        </p:nvSpPr>
        <p:spPr>
          <a:xfrm>
            <a:off x="6398640" y="3787560"/>
            <a:ext cx="4809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.11</a:t>
            </a:r>
            <a:endParaRPr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45540" y="6073293"/>
            <a:ext cx="333876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Essere donna aumenta i disturbi psicofisici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386614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1123838"/>
            <a:ext cx="2622150" cy="4601183"/>
          </a:xfrm>
        </p:spPr>
        <p:txBody>
          <a:bodyPr/>
          <a:lstStyle/>
          <a:p>
            <a:r>
              <a:rPr lang="it-IT" dirty="0" smtClean="0"/>
              <a:t>OBIETTIVI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22150" y="955249"/>
            <a:ext cx="6232290" cy="5092248"/>
          </a:xfrm>
          <a:prstGeom prst="rect">
            <a:avLst/>
          </a:prstGeom>
          <a:solidFill>
            <a:srgbClr val="FFFFFF"/>
          </a:solidFill>
          <a:ln w="3816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marL="285750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4487" indent="-342900" algn="just" eaLnBrk="1" hangingPunct="1">
              <a:spcAft>
                <a:spcPts val="14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  <a:defRPr/>
            </a:pPr>
            <a:r>
              <a:rPr lang="it-IT" altLang="it-IT" sz="2000" b="1" dirty="0" smtClean="0">
                <a:solidFill>
                  <a:schemeClr val="tx1"/>
                </a:solidFill>
                <a:latin typeface="+mj-lt"/>
              </a:rPr>
              <a:t>Valorizzare le iniziative esistenti </a:t>
            </a:r>
            <a:r>
              <a:rPr lang="it-IT" altLang="it-IT" sz="2000" dirty="0" smtClean="0">
                <a:solidFill>
                  <a:schemeClr val="tx1"/>
                </a:solidFill>
                <a:latin typeface="+mj-lt"/>
              </a:rPr>
              <a:t>al Politecnico di Torino in tema di Benessere Organizzativo </a:t>
            </a:r>
            <a:r>
              <a:rPr lang="it-IT" altLang="it-IT" sz="1000" dirty="0" smtClean="0">
                <a:solidFill>
                  <a:schemeClr val="tx1"/>
                </a:solidFill>
                <a:latin typeface="+mj-lt"/>
                <a:hlinkClick r:id="rId2" action="ppaction://hlinkfile"/>
              </a:rPr>
              <a:t>Report_Polito_GoodPractice.png</a:t>
            </a:r>
            <a:endParaRPr lang="it-IT" altLang="it-IT" sz="1000" dirty="0" smtClean="0">
              <a:solidFill>
                <a:schemeClr val="tx1"/>
              </a:solidFill>
              <a:latin typeface="+mj-lt"/>
            </a:endParaRPr>
          </a:p>
          <a:p>
            <a:pPr marL="344487" indent="-342900" algn="just" eaLnBrk="1" hangingPunct="1">
              <a:spcAft>
                <a:spcPts val="14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  <a:defRPr/>
            </a:pPr>
            <a:r>
              <a:rPr lang="it-IT" altLang="it-IT" sz="2000" b="1" dirty="0" smtClean="0">
                <a:solidFill>
                  <a:schemeClr val="tx1"/>
                </a:solidFill>
                <a:latin typeface="+mj-lt"/>
              </a:rPr>
              <a:t>Alimentare la collaborazione </a:t>
            </a:r>
            <a:r>
              <a:rPr lang="it-IT" altLang="it-IT" sz="2000" dirty="0" smtClean="0">
                <a:solidFill>
                  <a:schemeClr val="tx1"/>
                </a:solidFill>
                <a:latin typeface="+mj-lt"/>
              </a:rPr>
              <a:t>tra settori diversi dell’organizzazione </a:t>
            </a:r>
            <a:r>
              <a:rPr lang="it-IT" altLang="it-IT" sz="2000" b="1" dirty="0" smtClean="0">
                <a:solidFill>
                  <a:schemeClr val="tx1"/>
                </a:solidFill>
                <a:latin typeface="+mj-lt"/>
              </a:rPr>
              <a:t>al fine di implementare la logica della “qualità della vita </a:t>
            </a:r>
            <a:r>
              <a:rPr lang="it-IT" altLang="it-IT" sz="2000" b="1" dirty="0" err="1" smtClean="0">
                <a:solidFill>
                  <a:schemeClr val="tx1"/>
                </a:solidFill>
                <a:latin typeface="+mj-lt"/>
              </a:rPr>
              <a:t>organizzativa”;</a:t>
            </a:r>
            <a:r>
              <a:rPr lang="it-IT" altLang="it-IT" sz="1000" dirty="0" err="1" smtClean="0">
                <a:solidFill>
                  <a:schemeClr val="tx1"/>
                </a:solidFill>
                <a:latin typeface="+mj-lt"/>
                <a:hlinkClick r:id="rId3" action="ppaction://hlinkpres?slideindex=1&amp;slidetitle="/>
              </a:rPr>
              <a:t>Gruppi</a:t>
            </a:r>
            <a:r>
              <a:rPr lang="it-IT" altLang="it-IT" sz="1000" dirty="0" smtClean="0">
                <a:solidFill>
                  <a:schemeClr val="tx1"/>
                </a:solidFill>
                <a:latin typeface="+mj-lt"/>
                <a:hlinkClick r:id="rId3" action="ppaction://hlinkpres?slideindex=1&amp;slidetitle="/>
              </a:rPr>
              <a:t> omogenei.ppt</a:t>
            </a:r>
            <a:endParaRPr lang="it-IT" altLang="it-IT" sz="1000" dirty="0" smtClean="0">
              <a:solidFill>
                <a:schemeClr val="tx1"/>
              </a:solidFill>
              <a:latin typeface="+mj-lt"/>
            </a:endParaRPr>
          </a:p>
          <a:p>
            <a:pPr marL="344487" indent="-342900" algn="just" eaLnBrk="1" hangingPunct="1">
              <a:spcAft>
                <a:spcPts val="14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  <a:defRPr/>
            </a:pPr>
            <a:r>
              <a:rPr lang="it-IT" altLang="it-IT" sz="2000" b="1" dirty="0" smtClean="0">
                <a:solidFill>
                  <a:schemeClr val="tx1"/>
                </a:solidFill>
                <a:latin typeface="+mj-lt"/>
              </a:rPr>
              <a:t>Formulare interventi concreti di supporto al personale </a:t>
            </a:r>
            <a:r>
              <a:rPr lang="it-IT" altLang="it-IT" sz="2000" dirty="0" smtClean="0">
                <a:solidFill>
                  <a:schemeClr val="tx1"/>
                </a:solidFill>
                <a:latin typeface="+mj-lt"/>
              </a:rPr>
              <a:t>sia tecnico-amministrativo sia docente in un’ottica di prevenzione (primaria, secondaria e terziaria): </a:t>
            </a:r>
            <a:r>
              <a:rPr lang="it-IT" altLang="it-IT" sz="2000" b="1" dirty="0" smtClean="0">
                <a:solidFill>
                  <a:schemeClr val="tx1"/>
                </a:solidFill>
                <a:latin typeface="+mj-lt"/>
              </a:rPr>
              <a:t>ATTIVAZIONE SPAZIO DI ASCOLTO</a:t>
            </a:r>
            <a:r>
              <a:rPr lang="it-IT" altLang="it-IT" sz="20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344487" indent="-342900" algn="just" eaLnBrk="1" hangingPunct="1">
              <a:spcAft>
                <a:spcPts val="14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  <a:defRPr/>
            </a:pPr>
            <a:r>
              <a:rPr lang="it-IT" altLang="it-IT" sz="2000" dirty="0" smtClean="0">
                <a:solidFill>
                  <a:schemeClr val="tx1"/>
                </a:solidFill>
                <a:latin typeface="+mj-lt"/>
              </a:rPr>
              <a:t>Approfondire alcuni fenomeni socio-economici di più ampio respiro e di sicura influenza sulla popolazione lavorativa qui considerata: invecchiamento, insicurezza e precarietà lavorativa: </a:t>
            </a:r>
            <a:r>
              <a:rPr lang="it-IT" altLang="it-IT" sz="2000" b="1" dirty="0" smtClean="0">
                <a:solidFill>
                  <a:schemeClr val="tx1"/>
                </a:solidFill>
                <a:latin typeface="+mj-lt"/>
              </a:rPr>
              <a:t>INTERVENTI DI WELFARE E FORMATIVI.</a:t>
            </a:r>
          </a:p>
        </p:txBody>
      </p:sp>
    </p:spTree>
    <p:extLst>
      <p:ext uri="{BB962C8B-B14F-4D97-AF65-F5344CB8AC3E}">
        <p14:creationId xmlns:p14="http://schemas.microsoft.com/office/powerpoint/2010/main" xmlns="" val="29720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527655" y="1996660"/>
            <a:ext cx="4131234" cy="7087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PERSONALE TECNICO AMMINISTRATIVO</a:t>
            </a:r>
            <a:endParaRPr lang="it-IT" altLang="it-IT" sz="44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8440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/>
          <p:nvPr/>
        </p:nvSpPr>
        <p:spPr>
          <a:xfrm>
            <a:off x="3018223" y="2434653"/>
            <a:ext cx="2880320" cy="18002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Vigore, dedizione e assorbimento nel proprio lavoro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164532" y="108023"/>
            <a:ext cx="2088232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Autonomia</a:t>
            </a:r>
            <a:endParaRPr lang="it-IT" dirty="0"/>
          </a:p>
        </p:txBody>
      </p:sp>
      <p:cxnSp>
        <p:nvCxnSpPr>
          <p:cNvPr id="15" name="Connettore 2 14"/>
          <p:cNvCxnSpPr>
            <a:stCxn id="41" idx="3"/>
          </p:cNvCxnSpPr>
          <p:nvPr/>
        </p:nvCxnSpPr>
        <p:spPr>
          <a:xfrm>
            <a:off x="2215393" y="2552785"/>
            <a:ext cx="802830" cy="538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0" idx="3"/>
          </p:cNvCxnSpPr>
          <p:nvPr/>
        </p:nvCxnSpPr>
        <p:spPr>
          <a:xfrm>
            <a:off x="2252764" y="540071"/>
            <a:ext cx="1738994" cy="1927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ttangolo arrotondato 24"/>
          <p:cNvSpPr/>
          <p:nvPr/>
        </p:nvSpPr>
        <p:spPr>
          <a:xfrm>
            <a:off x="148975" y="1124292"/>
            <a:ext cx="2088232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Significato del lavoro</a:t>
            </a:r>
            <a:endParaRPr lang="it-IT" dirty="0"/>
          </a:p>
        </p:txBody>
      </p:sp>
      <p:cxnSp>
        <p:nvCxnSpPr>
          <p:cNvPr id="26" name="Connettore 2 25"/>
          <p:cNvCxnSpPr>
            <a:stCxn id="25" idx="3"/>
            <a:endCxn id="8" idx="1"/>
          </p:cNvCxnSpPr>
          <p:nvPr/>
        </p:nvCxnSpPr>
        <p:spPr>
          <a:xfrm>
            <a:off x="2237207" y="1556340"/>
            <a:ext cx="1202829" cy="11419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ttangolo arrotondato 40"/>
          <p:cNvSpPr/>
          <p:nvPr/>
        </p:nvSpPr>
        <p:spPr>
          <a:xfrm>
            <a:off x="127161" y="2120737"/>
            <a:ext cx="2088232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Conflitto di ruolo</a:t>
            </a:r>
          </a:p>
        </p:txBody>
      </p:sp>
      <p:sp>
        <p:nvSpPr>
          <p:cNvPr id="74772" name="CasellaDiTesto 29"/>
          <p:cNvSpPr txBox="1">
            <a:spLocks noChangeArrowheads="1"/>
          </p:cNvSpPr>
          <p:nvPr/>
        </p:nvSpPr>
        <p:spPr bwMode="auto">
          <a:xfrm>
            <a:off x="2665809" y="174677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.54</a:t>
            </a:r>
            <a:endParaRPr lang="it-IT" altLang="it-IT" sz="1800" dirty="0"/>
          </a:p>
        </p:txBody>
      </p:sp>
      <p:sp>
        <p:nvSpPr>
          <p:cNvPr id="74773" name="CasellaDiTesto 17"/>
          <p:cNvSpPr txBox="1">
            <a:spLocks noChangeArrowheads="1"/>
          </p:cNvSpPr>
          <p:nvPr/>
        </p:nvSpPr>
        <p:spPr bwMode="auto">
          <a:xfrm>
            <a:off x="2673431" y="850576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.08</a:t>
            </a:r>
            <a:endParaRPr lang="it-IT" altLang="it-IT" sz="1800" dirty="0"/>
          </a:p>
        </p:txBody>
      </p:sp>
      <p:sp>
        <p:nvSpPr>
          <p:cNvPr id="74775" name="CasellaDiTesto 32"/>
          <p:cNvSpPr txBox="1">
            <a:spLocks noChangeArrowheads="1"/>
          </p:cNvSpPr>
          <p:nvPr/>
        </p:nvSpPr>
        <p:spPr bwMode="auto">
          <a:xfrm>
            <a:off x="2305408" y="2404856"/>
            <a:ext cx="622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−.11</a:t>
            </a:r>
            <a:endParaRPr lang="it-IT" altLang="it-IT" sz="18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Indagine sulla qualità della vita organizzativa, 2017 - PTA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346067" y="218881"/>
            <a:ext cx="887104" cy="369332"/>
          </a:xfrm>
          <a:prstGeom prst="rect">
            <a:avLst/>
          </a:prstGeom>
          <a:noFill/>
          <a:ln w="12700" cmpd="sng"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Franklin Gothic Medium" panose="020B0603020102020204" pitchFamily="34" charset="0"/>
              </a:rPr>
              <a:t>R</a:t>
            </a:r>
            <a:r>
              <a:rPr lang="it-IT" baseline="30000" dirty="0" smtClean="0">
                <a:latin typeface="Franklin Gothic Medium" panose="020B0603020102020204" pitchFamily="34" charset="0"/>
              </a:rPr>
              <a:t>2</a:t>
            </a:r>
            <a:r>
              <a:rPr lang="it-IT" dirty="0" smtClean="0">
                <a:latin typeface="Franklin Gothic Medium" panose="020B0603020102020204" pitchFamily="34" charset="0"/>
              </a:rPr>
              <a:t>=.43</a:t>
            </a:r>
            <a:endParaRPr lang="it-IT" dirty="0">
              <a:latin typeface="Franklin Gothic Medium" panose="020B0603020102020204" pitchFamily="34" charset="0"/>
            </a:endParaRPr>
          </a:p>
        </p:txBody>
      </p:sp>
      <p:cxnSp>
        <p:nvCxnSpPr>
          <p:cNvPr id="13" name="Connettore 1 12"/>
          <p:cNvCxnSpPr>
            <a:endCxn id="8" idx="0"/>
          </p:cNvCxnSpPr>
          <p:nvPr/>
        </p:nvCxnSpPr>
        <p:spPr>
          <a:xfrm>
            <a:off x="4458383" y="-20483"/>
            <a:ext cx="0" cy="2455136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>
            <a:endCxn id="8" idx="6"/>
          </p:cNvCxnSpPr>
          <p:nvPr/>
        </p:nvCxnSpPr>
        <p:spPr>
          <a:xfrm flipH="1" flipV="1">
            <a:off x="5898543" y="3334753"/>
            <a:ext cx="3245458" cy="34125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>
            <a:stCxn id="8" idx="2"/>
          </p:cNvCxnSpPr>
          <p:nvPr/>
        </p:nvCxnSpPr>
        <p:spPr>
          <a:xfrm flipH="1">
            <a:off x="-35979" y="3334753"/>
            <a:ext cx="3054202" cy="36397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arrotondato 35"/>
          <p:cNvSpPr/>
          <p:nvPr/>
        </p:nvSpPr>
        <p:spPr>
          <a:xfrm>
            <a:off x="6664003" y="231149"/>
            <a:ext cx="2088232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Valorizzazione</a:t>
            </a:r>
            <a:endParaRPr lang="it-IT" dirty="0"/>
          </a:p>
        </p:txBody>
      </p:sp>
      <p:sp>
        <p:nvSpPr>
          <p:cNvPr id="43" name="Rettangolo arrotondato 42"/>
          <p:cNvSpPr/>
          <p:nvPr/>
        </p:nvSpPr>
        <p:spPr>
          <a:xfrm>
            <a:off x="6664003" y="1746773"/>
            <a:ext cx="2088232" cy="11072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it-IT" altLang="it-IT" dirty="0">
                <a:solidFill>
                  <a:schemeClr val="bg1"/>
                </a:solidFill>
                <a:ea typeface="ＭＳ Ｐゴシック" charset="-128"/>
              </a:rPr>
              <a:t>Q</a:t>
            </a:r>
            <a:r>
              <a:rPr lang="it-IT" altLang="it-IT" dirty="0" smtClean="0">
                <a:solidFill>
                  <a:schemeClr val="bg1"/>
                </a:solidFill>
                <a:ea typeface="ＭＳ Ｐゴシック" charset="-128"/>
              </a:rPr>
              <a:t>ualità </a:t>
            </a:r>
            <a:r>
              <a:rPr lang="it-IT" altLang="it-IT" dirty="0">
                <a:solidFill>
                  <a:schemeClr val="bg1"/>
                </a:solidFill>
                <a:ea typeface="ＭＳ Ｐゴシック" charset="-128"/>
              </a:rPr>
              <a:t>degli strumenti organizzativi</a:t>
            </a:r>
          </a:p>
        </p:txBody>
      </p:sp>
      <p:cxnSp>
        <p:nvCxnSpPr>
          <p:cNvPr id="44" name="Connettore 2 43"/>
          <p:cNvCxnSpPr>
            <a:stCxn id="36" idx="1"/>
          </p:cNvCxnSpPr>
          <p:nvPr/>
        </p:nvCxnSpPr>
        <p:spPr>
          <a:xfrm flipH="1">
            <a:off x="4794588" y="663197"/>
            <a:ext cx="1869415" cy="1804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>
            <a:stCxn id="43" idx="1"/>
          </p:cNvCxnSpPr>
          <p:nvPr/>
        </p:nvCxnSpPr>
        <p:spPr>
          <a:xfrm flipH="1">
            <a:off x="5746501" y="2300401"/>
            <a:ext cx="917502" cy="553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4708288" y="230601"/>
            <a:ext cx="887104" cy="369332"/>
          </a:xfrm>
          <a:prstGeom prst="rect">
            <a:avLst/>
          </a:prstGeom>
          <a:noFill/>
          <a:ln w="12700" cmpd="sng"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Franklin Gothic Medium" panose="020B0603020102020204" pitchFamily="34" charset="0"/>
              </a:rPr>
              <a:t>R</a:t>
            </a:r>
            <a:r>
              <a:rPr lang="it-IT" baseline="30000" dirty="0" smtClean="0">
                <a:latin typeface="Franklin Gothic Medium" panose="020B0603020102020204" pitchFamily="34" charset="0"/>
              </a:rPr>
              <a:t>2</a:t>
            </a:r>
            <a:r>
              <a:rPr lang="it-IT" dirty="0" smtClean="0">
                <a:latin typeface="Franklin Gothic Medium" panose="020B0603020102020204" pitchFamily="34" charset="0"/>
              </a:rPr>
              <a:t>=.09</a:t>
            </a:r>
            <a:endParaRPr lang="it-IT" dirty="0">
              <a:latin typeface="Franklin Gothic Medium" panose="020B0603020102020204" pitchFamily="34" charset="0"/>
            </a:endParaRPr>
          </a:p>
        </p:txBody>
      </p:sp>
      <p:sp>
        <p:nvSpPr>
          <p:cNvPr id="51" name="CasellaDiTesto 17"/>
          <p:cNvSpPr txBox="1">
            <a:spLocks noChangeArrowheads="1"/>
          </p:cNvSpPr>
          <p:nvPr/>
        </p:nvSpPr>
        <p:spPr bwMode="auto">
          <a:xfrm>
            <a:off x="5854320" y="209859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.10</a:t>
            </a:r>
            <a:endParaRPr lang="it-IT" altLang="it-IT" sz="1800" dirty="0"/>
          </a:p>
        </p:txBody>
      </p:sp>
      <p:sp>
        <p:nvSpPr>
          <p:cNvPr id="52" name="CasellaDiTesto 17"/>
          <p:cNvSpPr txBox="1">
            <a:spLocks noChangeArrowheads="1"/>
          </p:cNvSpPr>
          <p:nvPr/>
        </p:nvSpPr>
        <p:spPr bwMode="auto">
          <a:xfrm>
            <a:off x="5241234" y="1255334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.21</a:t>
            </a:r>
            <a:endParaRPr lang="it-IT" altLang="it-IT" sz="1800" dirty="0"/>
          </a:p>
        </p:txBody>
      </p:sp>
      <p:sp>
        <p:nvSpPr>
          <p:cNvPr id="54" name="Rettangolo arrotondato 53"/>
          <p:cNvSpPr/>
          <p:nvPr/>
        </p:nvSpPr>
        <p:spPr>
          <a:xfrm>
            <a:off x="6223192" y="4920719"/>
            <a:ext cx="2088232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Supporto dei docenti</a:t>
            </a:r>
            <a:endParaRPr lang="it-IT" dirty="0"/>
          </a:p>
        </p:txBody>
      </p:sp>
      <p:cxnSp>
        <p:nvCxnSpPr>
          <p:cNvPr id="57" name="Connettore 2 56"/>
          <p:cNvCxnSpPr>
            <a:endCxn id="8" idx="5"/>
          </p:cNvCxnSpPr>
          <p:nvPr/>
        </p:nvCxnSpPr>
        <p:spPr>
          <a:xfrm flipH="1" flipV="1">
            <a:off x="5476730" y="3971220"/>
            <a:ext cx="1790578" cy="934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asellaDiTesto 17"/>
          <p:cNvSpPr txBox="1">
            <a:spLocks noChangeArrowheads="1"/>
          </p:cNvSpPr>
          <p:nvPr/>
        </p:nvSpPr>
        <p:spPr bwMode="auto">
          <a:xfrm>
            <a:off x="6348059" y="4196169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.34</a:t>
            </a:r>
            <a:endParaRPr lang="it-IT" altLang="it-IT" sz="1800" dirty="0"/>
          </a:p>
        </p:txBody>
      </p:sp>
      <p:sp>
        <p:nvSpPr>
          <p:cNvPr id="69" name="CasellaDiTesto 68"/>
          <p:cNvSpPr txBox="1"/>
          <p:nvPr/>
        </p:nvSpPr>
        <p:spPr>
          <a:xfrm>
            <a:off x="7985865" y="6227922"/>
            <a:ext cx="887104" cy="369332"/>
          </a:xfrm>
          <a:prstGeom prst="rect">
            <a:avLst/>
          </a:prstGeom>
          <a:noFill/>
          <a:ln w="12700" cmpd="sng"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Franklin Gothic Medium" panose="020B0603020102020204" pitchFamily="34" charset="0"/>
              </a:rPr>
              <a:t>R</a:t>
            </a:r>
            <a:r>
              <a:rPr lang="it-IT" baseline="30000" dirty="0" smtClean="0">
                <a:latin typeface="Franklin Gothic Medium" panose="020B0603020102020204" pitchFamily="34" charset="0"/>
              </a:rPr>
              <a:t>2</a:t>
            </a:r>
            <a:r>
              <a:rPr lang="it-IT" dirty="0" smtClean="0">
                <a:latin typeface="Franklin Gothic Medium" panose="020B0603020102020204" pitchFamily="34" charset="0"/>
              </a:rPr>
              <a:t>=.14</a:t>
            </a:r>
            <a:endParaRPr lang="it-IT" dirty="0">
              <a:latin typeface="Franklin Gothic Medium" panose="020B0603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7161" y="5707423"/>
            <a:ext cx="492699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Essere genitore promuove il work engagement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8080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2 14"/>
          <p:cNvCxnSpPr/>
          <p:nvPr/>
        </p:nvCxnSpPr>
        <p:spPr>
          <a:xfrm>
            <a:off x="2291976" y="2034132"/>
            <a:ext cx="954961" cy="791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ttangolo arrotondato 24"/>
          <p:cNvSpPr/>
          <p:nvPr/>
        </p:nvSpPr>
        <p:spPr>
          <a:xfrm>
            <a:off x="712337" y="333838"/>
            <a:ext cx="2088232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Significato del lavoro</a:t>
            </a:r>
            <a:endParaRPr lang="it-IT" dirty="0"/>
          </a:p>
        </p:txBody>
      </p:sp>
      <p:cxnSp>
        <p:nvCxnSpPr>
          <p:cNvPr id="26" name="Connettore 2 25"/>
          <p:cNvCxnSpPr>
            <a:stCxn id="25" idx="3"/>
          </p:cNvCxnSpPr>
          <p:nvPr/>
        </p:nvCxnSpPr>
        <p:spPr>
          <a:xfrm>
            <a:off x="2800569" y="765886"/>
            <a:ext cx="1040325" cy="17432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ttangolo arrotondato 40"/>
          <p:cNvSpPr/>
          <p:nvPr/>
        </p:nvSpPr>
        <p:spPr>
          <a:xfrm>
            <a:off x="263084" y="1618111"/>
            <a:ext cx="2088232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Richieste lavorative</a:t>
            </a:r>
            <a:endParaRPr lang="it-IT" dirty="0"/>
          </a:p>
        </p:txBody>
      </p:sp>
      <p:sp>
        <p:nvSpPr>
          <p:cNvPr id="74775" name="CasellaDiTesto 32"/>
          <p:cNvSpPr txBox="1">
            <a:spLocks noChangeArrowheads="1"/>
          </p:cNvSpPr>
          <p:nvPr/>
        </p:nvSpPr>
        <p:spPr bwMode="auto">
          <a:xfrm>
            <a:off x="2396684" y="260213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.34</a:t>
            </a:r>
            <a:endParaRPr lang="it-IT" altLang="it-IT" sz="18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Indagine sulla qualità della vita organizzativa, 2017 - PTA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7529" y="3034954"/>
            <a:ext cx="887104" cy="369332"/>
          </a:xfrm>
          <a:prstGeom prst="rect">
            <a:avLst/>
          </a:prstGeom>
          <a:noFill/>
          <a:ln w="12700" cmpd="sng"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Franklin Gothic Medium" panose="020B0603020102020204" pitchFamily="34" charset="0"/>
              </a:rPr>
              <a:t>R</a:t>
            </a:r>
            <a:r>
              <a:rPr lang="it-IT" baseline="30000" dirty="0" smtClean="0">
                <a:latin typeface="Franklin Gothic Medium" panose="020B0603020102020204" pitchFamily="34" charset="0"/>
              </a:rPr>
              <a:t>2</a:t>
            </a:r>
            <a:r>
              <a:rPr lang="it-IT" dirty="0" smtClean="0">
                <a:latin typeface="Franklin Gothic Medium" panose="020B0603020102020204" pitchFamily="34" charset="0"/>
              </a:rPr>
              <a:t>=.34</a:t>
            </a:r>
            <a:endParaRPr lang="it-IT" dirty="0">
              <a:latin typeface="Franklin Gothic Medium" panose="020B0603020102020204" pitchFamily="34" charset="0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4458383" y="-20483"/>
            <a:ext cx="0" cy="2455136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H="1" flipV="1">
            <a:off x="5733725" y="3821988"/>
            <a:ext cx="3394727" cy="21349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flipH="1">
            <a:off x="17529" y="3743885"/>
            <a:ext cx="3054202" cy="36397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arrotondato 35"/>
          <p:cNvSpPr/>
          <p:nvPr/>
        </p:nvSpPr>
        <p:spPr>
          <a:xfrm>
            <a:off x="5103948" y="57010"/>
            <a:ext cx="2088232" cy="47768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dirty="0" smtClean="0">
                <a:solidFill>
                  <a:schemeClr val="bg1"/>
                </a:solidFill>
                <a:ea typeface="ＭＳ Ｐゴシック" charset="-128"/>
              </a:rPr>
              <a:t>Conflittualità</a:t>
            </a:r>
            <a:endParaRPr lang="it-IT" altLang="it-IT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3" name="Rettangolo arrotondato 42"/>
          <p:cNvSpPr/>
          <p:nvPr/>
        </p:nvSpPr>
        <p:spPr>
          <a:xfrm>
            <a:off x="6558824" y="753882"/>
            <a:ext cx="2088232" cy="8144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altLang="it-IT" dirty="0">
                <a:solidFill>
                  <a:schemeClr val="bg1"/>
                </a:solidFill>
                <a:ea typeface="ＭＳ Ｐゴシック" charset="-128"/>
              </a:rPr>
              <a:t>Q</a:t>
            </a:r>
            <a:r>
              <a:rPr lang="it-IT" altLang="it-IT" dirty="0" smtClean="0">
                <a:solidFill>
                  <a:schemeClr val="bg1"/>
                </a:solidFill>
                <a:ea typeface="ＭＳ Ｐゴシック" charset="-128"/>
              </a:rPr>
              <a:t>ualità </a:t>
            </a:r>
            <a:r>
              <a:rPr lang="it-IT" altLang="it-IT" dirty="0">
                <a:solidFill>
                  <a:schemeClr val="bg1"/>
                </a:solidFill>
                <a:ea typeface="ＭＳ Ｐゴシック" charset="-128"/>
              </a:rPr>
              <a:t>degli strumenti organizzativi</a:t>
            </a:r>
          </a:p>
        </p:txBody>
      </p:sp>
      <p:cxnSp>
        <p:nvCxnSpPr>
          <p:cNvPr id="44" name="Connettore 2 43"/>
          <p:cNvCxnSpPr/>
          <p:nvPr/>
        </p:nvCxnSpPr>
        <p:spPr>
          <a:xfrm flipH="1">
            <a:off x="4662696" y="401648"/>
            <a:ext cx="1608228" cy="20797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>
            <a:stCxn id="43" idx="1"/>
          </p:cNvCxnSpPr>
          <p:nvPr/>
        </p:nvCxnSpPr>
        <p:spPr>
          <a:xfrm flipH="1">
            <a:off x="5314354" y="1161123"/>
            <a:ext cx="1244470" cy="1406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8229601" y="3449603"/>
            <a:ext cx="887104" cy="369332"/>
          </a:xfrm>
          <a:prstGeom prst="rect">
            <a:avLst/>
          </a:prstGeom>
          <a:noFill/>
          <a:ln w="12700" cmpd="sng"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Franklin Gothic Medium" panose="020B0603020102020204" pitchFamily="34" charset="0"/>
              </a:rPr>
              <a:t>R</a:t>
            </a:r>
            <a:r>
              <a:rPr lang="it-IT" baseline="30000" dirty="0" smtClean="0">
                <a:latin typeface="Franklin Gothic Medium" panose="020B0603020102020204" pitchFamily="34" charset="0"/>
              </a:rPr>
              <a:t>2</a:t>
            </a:r>
            <a:r>
              <a:rPr lang="it-IT" dirty="0" smtClean="0">
                <a:latin typeface="Franklin Gothic Medium" panose="020B0603020102020204" pitchFamily="34" charset="0"/>
              </a:rPr>
              <a:t>=.21</a:t>
            </a:r>
            <a:endParaRPr lang="it-IT" dirty="0">
              <a:latin typeface="Franklin Gothic Medium" panose="020B0603020102020204" pitchFamily="34" charset="0"/>
            </a:endParaRPr>
          </a:p>
        </p:txBody>
      </p:sp>
      <p:sp>
        <p:nvSpPr>
          <p:cNvPr id="51" name="CasellaDiTesto 17"/>
          <p:cNvSpPr txBox="1">
            <a:spLocks noChangeArrowheads="1"/>
          </p:cNvSpPr>
          <p:nvPr/>
        </p:nvSpPr>
        <p:spPr bwMode="auto">
          <a:xfrm>
            <a:off x="5280186" y="753882"/>
            <a:ext cx="1446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.19</a:t>
            </a:r>
            <a:endParaRPr lang="it-IT" altLang="it-IT" sz="1800" dirty="0"/>
          </a:p>
        </p:txBody>
      </p:sp>
      <p:cxnSp>
        <p:nvCxnSpPr>
          <p:cNvPr id="55" name="Connettore 2 54"/>
          <p:cNvCxnSpPr/>
          <p:nvPr/>
        </p:nvCxnSpPr>
        <p:spPr>
          <a:xfrm flipH="1" flipV="1">
            <a:off x="5460924" y="4099148"/>
            <a:ext cx="326965" cy="8259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ttangolo arrotondato 62"/>
          <p:cNvSpPr/>
          <p:nvPr/>
        </p:nvSpPr>
        <p:spPr>
          <a:xfrm>
            <a:off x="5733725" y="4905907"/>
            <a:ext cx="2088232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Aspettative ambigue dei docenti</a:t>
            </a:r>
            <a:endParaRPr lang="it-IT" dirty="0"/>
          </a:p>
        </p:txBody>
      </p:sp>
      <p:sp>
        <p:nvSpPr>
          <p:cNvPr id="66" name="CasellaDiTesto 17"/>
          <p:cNvSpPr txBox="1">
            <a:spLocks noChangeArrowheads="1"/>
          </p:cNvSpPr>
          <p:nvPr/>
        </p:nvSpPr>
        <p:spPr bwMode="auto">
          <a:xfrm>
            <a:off x="5133648" y="446889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.44</a:t>
            </a:r>
            <a:endParaRPr lang="it-IT" altLang="it-IT" sz="1800" dirty="0"/>
          </a:p>
        </p:txBody>
      </p:sp>
      <p:sp>
        <p:nvSpPr>
          <p:cNvPr id="69" name="CasellaDiTesto 68"/>
          <p:cNvSpPr txBox="1"/>
          <p:nvPr/>
        </p:nvSpPr>
        <p:spPr>
          <a:xfrm>
            <a:off x="8169848" y="6352144"/>
            <a:ext cx="887104" cy="369332"/>
          </a:xfrm>
          <a:prstGeom prst="rect">
            <a:avLst/>
          </a:prstGeom>
          <a:noFill/>
          <a:ln w="12700" cmpd="sng"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Franklin Gothic Medium" panose="020B0603020102020204" pitchFamily="34" charset="0"/>
              </a:rPr>
              <a:t>R</a:t>
            </a:r>
            <a:r>
              <a:rPr lang="it-IT" baseline="30000" dirty="0" smtClean="0">
                <a:latin typeface="Franklin Gothic Medium" panose="020B0603020102020204" pitchFamily="34" charset="0"/>
              </a:rPr>
              <a:t>2</a:t>
            </a:r>
            <a:r>
              <a:rPr lang="it-IT" dirty="0" smtClean="0">
                <a:latin typeface="Franklin Gothic Medium" panose="020B0603020102020204" pitchFamily="34" charset="0"/>
              </a:rPr>
              <a:t>=.14</a:t>
            </a:r>
            <a:endParaRPr lang="it-IT" dirty="0">
              <a:latin typeface="Franklin Gothic Medium" panose="020B0603020102020204" pitchFamily="34" charset="0"/>
            </a:endParaRPr>
          </a:p>
        </p:txBody>
      </p:sp>
      <p:sp>
        <p:nvSpPr>
          <p:cNvPr id="34" name="Ovale 33"/>
          <p:cNvSpPr/>
          <p:nvPr/>
        </p:nvSpPr>
        <p:spPr>
          <a:xfrm>
            <a:off x="3025912" y="2445844"/>
            <a:ext cx="2880320" cy="18002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Esaurimento Emotivo</a:t>
            </a:r>
          </a:p>
        </p:txBody>
      </p:sp>
      <p:sp>
        <p:nvSpPr>
          <p:cNvPr id="46" name="CasellaDiTesto 32"/>
          <p:cNvSpPr txBox="1">
            <a:spLocks noChangeArrowheads="1"/>
          </p:cNvSpPr>
          <p:nvPr/>
        </p:nvSpPr>
        <p:spPr bwMode="auto">
          <a:xfrm>
            <a:off x="2848216" y="1687021"/>
            <a:ext cx="6399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−.23</a:t>
            </a:r>
            <a:endParaRPr lang="it-IT" altLang="it-IT" sz="1800" dirty="0"/>
          </a:p>
        </p:txBody>
      </p:sp>
      <p:sp>
        <p:nvSpPr>
          <p:cNvPr id="60" name="Rettangolo arrotondato 59"/>
          <p:cNvSpPr/>
          <p:nvPr/>
        </p:nvSpPr>
        <p:spPr>
          <a:xfrm>
            <a:off x="6737306" y="1745317"/>
            <a:ext cx="2088232" cy="6003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altLang="it-IT" dirty="0">
                <a:solidFill>
                  <a:schemeClr val="bg1"/>
                </a:solidFill>
                <a:ea typeface="ＭＳ Ｐゴシック" charset="-128"/>
              </a:rPr>
              <a:t>Qualità della comunicazione</a:t>
            </a:r>
          </a:p>
        </p:txBody>
      </p:sp>
      <p:cxnSp>
        <p:nvCxnSpPr>
          <p:cNvPr id="61" name="Connettore 2 60"/>
          <p:cNvCxnSpPr>
            <a:stCxn id="60" idx="1"/>
          </p:cNvCxnSpPr>
          <p:nvPr/>
        </p:nvCxnSpPr>
        <p:spPr>
          <a:xfrm flipH="1">
            <a:off x="5596058" y="2045483"/>
            <a:ext cx="1141248" cy="698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ttangolo arrotondato 64"/>
          <p:cNvSpPr/>
          <p:nvPr/>
        </p:nvSpPr>
        <p:spPr>
          <a:xfrm>
            <a:off x="6947035" y="2652533"/>
            <a:ext cx="2088232" cy="8304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Riconoscimento da parte dell’organizzazione</a:t>
            </a:r>
            <a:endParaRPr lang="it-IT" dirty="0"/>
          </a:p>
        </p:txBody>
      </p:sp>
      <p:sp>
        <p:nvSpPr>
          <p:cNvPr id="70" name="CasellaDiTesto 17"/>
          <p:cNvSpPr txBox="1">
            <a:spLocks noChangeArrowheads="1"/>
          </p:cNvSpPr>
          <p:nvPr/>
        </p:nvSpPr>
        <p:spPr bwMode="auto">
          <a:xfrm>
            <a:off x="5419502" y="1579700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-.10</a:t>
            </a:r>
            <a:endParaRPr lang="it-IT" altLang="it-IT" sz="1800" dirty="0"/>
          </a:p>
        </p:txBody>
      </p:sp>
      <p:sp>
        <p:nvSpPr>
          <p:cNvPr id="71" name="CasellaDiTesto 17"/>
          <p:cNvSpPr txBox="1">
            <a:spLocks noChangeArrowheads="1"/>
          </p:cNvSpPr>
          <p:nvPr/>
        </p:nvSpPr>
        <p:spPr bwMode="auto">
          <a:xfrm>
            <a:off x="6137199" y="2847116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-.17</a:t>
            </a:r>
            <a:endParaRPr lang="it-IT" altLang="it-IT" sz="1800" dirty="0"/>
          </a:p>
        </p:txBody>
      </p:sp>
      <p:sp>
        <p:nvSpPr>
          <p:cNvPr id="72" name="CasellaDiTesto 17"/>
          <p:cNvSpPr txBox="1">
            <a:spLocks noChangeArrowheads="1"/>
          </p:cNvSpPr>
          <p:nvPr/>
        </p:nvSpPr>
        <p:spPr bwMode="auto">
          <a:xfrm>
            <a:off x="6155095" y="2219298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-.21</a:t>
            </a:r>
            <a:endParaRPr lang="it-IT" altLang="it-IT" sz="1800" dirty="0"/>
          </a:p>
        </p:txBody>
      </p:sp>
      <p:cxnSp>
        <p:nvCxnSpPr>
          <p:cNvPr id="73" name="Connettore 2 72"/>
          <p:cNvCxnSpPr>
            <a:stCxn id="65" idx="1"/>
            <a:endCxn id="34" idx="6"/>
          </p:cNvCxnSpPr>
          <p:nvPr/>
        </p:nvCxnSpPr>
        <p:spPr>
          <a:xfrm flipH="1">
            <a:off x="5906232" y="3067742"/>
            <a:ext cx="1040803" cy="278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65316" y="5471197"/>
            <a:ext cx="45720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it-IT" dirty="0" smtClean="0"/>
              <a:t>L’esaurimento emotivo aumenta al crescere dell’età e tra le donne, mentre diminuisce tra coloro che hanno figli.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9809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arrotondato 9"/>
          <p:cNvSpPr/>
          <p:nvPr/>
        </p:nvSpPr>
        <p:spPr>
          <a:xfrm>
            <a:off x="164532" y="108023"/>
            <a:ext cx="2088232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Richieste lavorative</a:t>
            </a:r>
            <a:endParaRPr lang="it-IT" dirty="0"/>
          </a:p>
        </p:txBody>
      </p:sp>
      <p:cxnSp>
        <p:nvCxnSpPr>
          <p:cNvPr id="15" name="Connettore 2 14"/>
          <p:cNvCxnSpPr>
            <a:stCxn id="41" idx="3"/>
          </p:cNvCxnSpPr>
          <p:nvPr/>
        </p:nvCxnSpPr>
        <p:spPr>
          <a:xfrm>
            <a:off x="2215393" y="2552785"/>
            <a:ext cx="916076" cy="538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2208782" y="956270"/>
            <a:ext cx="1653534" cy="15116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ttangolo arrotondato 24"/>
          <p:cNvSpPr/>
          <p:nvPr/>
        </p:nvSpPr>
        <p:spPr>
          <a:xfrm>
            <a:off x="148975" y="1124292"/>
            <a:ext cx="2088232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Significato del lavoro</a:t>
            </a:r>
            <a:endParaRPr lang="it-IT" dirty="0"/>
          </a:p>
        </p:txBody>
      </p:sp>
      <p:cxnSp>
        <p:nvCxnSpPr>
          <p:cNvPr id="26" name="Connettore 2 25"/>
          <p:cNvCxnSpPr>
            <a:stCxn id="25" idx="3"/>
          </p:cNvCxnSpPr>
          <p:nvPr/>
        </p:nvCxnSpPr>
        <p:spPr>
          <a:xfrm>
            <a:off x="2237207" y="1556340"/>
            <a:ext cx="1202829" cy="11419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ttangolo arrotondato 40"/>
          <p:cNvSpPr/>
          <p:nvPr/>
        </p:nvSpPr>
        <p:spPr>
          <a:xfrm>
            <a:off x="127161" y="2120737"/>
            <a:ext cx="2088232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Conflitto di ruolo</a:t>
            </a:r>
          </a:p>
        </p:txBody>
      </p:sp>
      <p:sp>
        <p:nvSpPr>
          <p:cNvPr id="74772" name="CasellaDiTesto 29"/>
          <p:cNvSpPr txBox="1">
            <a:spLocks noChangeArrowheads="1"/>
          </p:cNvSpPr>
          <p:nvPr/>
        </p:nvSpPr>
        <p:spPr bwMode="auto">
          <a:xfrm>
            <a:off x="2197934" y="1877508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-.48</a:t>
            </a:r>
            <a:endParaRPr lang="it-IT" altLang="it-IT" sz="1800" dirty="0"/>
          </a:p>
        </p:txBody>
      </p:sp>
      <p:sp>
        <p:nvSpPr>
          <p:cNvPr id="74773" name="CasellaDiTesto 17"/>
          <p:cNvSpPr txBox="1">
            <a:spLocks noChangeArrowheads="1"/>
          </p:cNvSpPr>
          <p:nvPr/>
        </p:nvSpPr>
        <p:spPr bwMode="auto">
          <a:xfrm>
            <a:off x="2838621" y="132885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.14</a:t>
            </a:r>
            <a:endParaRPr lang="it-IT" altLang="it-IT" sz="1800" dirty="0"/>
          </a:p>
        </p:txBody>
      </p:sp>
      <p:sp>
        <p:nvSpPr>
          <p:cNvPr id="74775" name="CasellaDiTesto 32"/>
          <p:cNvSpPr txBox="1">
            <a:spLocks noChangeArrowheads="1"/>
          </p:cNvSpPr>
          <p:nvPr/>
        </p:nvSpPr>
        <p:spPr bwMode="auto">
          <a:xfrm>
            <a:off x="2407530" y="2394715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.22</a:t>
            </a:r>
            <a:endParaRPr lang="it-IT" altLang="it-IT" sz="18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Indagine sulla qualità della vita organizzativa, 2017 - PTA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48975" y="3015983"/>
            <a:ext cx="887104" cy="369332"/>
          </a:xfrm>
          <a:prstGeom prst="rect">
            <a:avLst/>
          </a:prstGeom>
          <a:noFill/>
          <a:ln w="12700" cmpd="sng"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Franklin Gothic Medium" panose="020B0603020102020204" pitchFamily="34" charset="0"/>
              </a:rPr>
              <a:t>R</a:t>
            </a:r>
            <a:r>
              <a:rPr lang="it-IT" baseline="30000" dirty="0" smtClean="0">
                <a:latin typeface="Franklin Gothic Medium" panose="020B0603020102020204" pitchFamily="34" charset="0"/>
              </a:rPr>
              <a:t>2</a:t>
            </a:r>
            <a:r>
              <a:rPr lang="it-IT" dirty="0" smtClean="0">
                <a:latin typeface="Franklin Gothic Medium" panose="020B0603020102020204" pitchFamily="34" charset="0"/>
              </a:rPr>
              <a:t>=.41</a:t>
            </a:r>
            <a:endParaRPr lang="it-IT" dirty="0">
              <a:latin typeface="Franklin Gothic Medium" panose="020B0603020102020204" pitchFamily="34" charset="0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4458383" y="-20483"/>
            <a:ext cx="0" cy="2455136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H="1" flipV="1">
            <a:off x="5898543" y="3334753"/>
            <a:ext cx="3245458" cy="34125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flipH="1">
            <a:off x="-35979" y="3334753"/>
            <a:ext cx="3054202" cy="36397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arrotondato 35"/>
          <p:cNvSpPr/>
          <p:nvPr/>
        </p:nvSpPr>
        <p:spPr>
          <a:xfrm>
            <a:off x="6897570" y="243001"/>
            <a:ext cx="2088232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Riconoscimento da parte dell’organizzazione</a:t>
            </a:r>
            <a:endParaRPr lang="it-IT" dirty="0"/>
          </a:p>
        </p:txBody>
      </p:sp>
      <p:sp>
        <p:nvSpPr>
          <p:cNvPr id="43" name="Rettangolo arrotondato 42"/>
          <p:cNvSpPr/>
          <p:nvPr/>
        </p:nvSpPr>
        <p:spPr>
          <a:xfrm>
            <a:off x="6921977" y="2110034"/>
            <a:ext cx="2088232" cy="8548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it-IT" altLang="it-IT" dirty="0" smtClean="0">
                <a:solidFill>
                  <a:schemeClr val="bg1"/>
                </a:solidFill>
                <a:ea typeface="ＭＳ Ｐゴシック" charset="-128"/>
              </a:rPr>
              <a:t>Comfort ambientale</a:t>
            </a:r>
            <a:endParaRPr lang="it-IT" altLang="it-IT" dirty="0">
              <a:solidFill>
                <a:schemeClr val="bg1"/>
              </a:solidFill>
              <a:ea typeface="ＭＳ Ｐゴシック" charset="-128"/>
            </a:endParaRPr>
          </a:p>
        </p:txBody>
      </p:sp>
      <p:cxnSp>
        <p:nvCxnSpPr>
          <p:cNvPr id="44" name="Connettore 2 43"/>
          <p:cNvCxnSpPr>
            <a:stCxn id="36" idx="1"/>
          </p:cNvCxnSpPr>
          <p:nvPr/>
        </p:nvCxnSpPr>
        <p:spPr>
          <a:xfrm flipH="1">
            <a:off x="5028155" y="675049"/>
            <a:ext cx="1869415" cy="1839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>
            <a:stCxn id="43" idx="1"/>
          </p:cNvCxnSpPr>
          <p:nvPr/>
        </p:nvCxnSpPr>
        <p:spPr>
          <a:xfrm flipH="1">
            <a:off x="5734705" y="2537451"/>
            <a:ext cx="1187272" cy="4093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8161172" y="3041868"/>
            <a:ext cx="887104" cy="369332"/>
          </a:xfrm>
          <a:prstGeom prst="rect">
            <a:avLst/>
          </a:prstGeom>
          <a:noFill/>
          <a:ln w="12700" cmpd="sng"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Franklin Gothic Medium" panose="020B0603020102020204" pitchFamily="34" charset="0"/>
              </a:rPr>
              <a:t>R</a:t>
            </a:r>
            <a:r>
              <a:rPr lang="it-IT" baseline="30000" dirty="0" smtClean="0">
                <a:latin typeface="Franklin Gothic Medium" panose="020B0603020102020204" pitchFamily="34" charset="0"/>
              </a:rPr>
              <a:t>2</a:t>
            </a:r>
            <a:r>
              <a:rPr lang="it-IT" dirty="0" smtClean="0">
                <a:latin typeface="Franklin Gothic Medium" panose="020B0603020102020204" pitchFamily="34" charset="0"/>
              </a:rPr>
              <a:t>=.21</a:t>
            </a:r>
            <a:endParaRPr lang="it-IT" dirty="0">
              <a:latin typeface="Franklin Gothic Medium" panose="020B0603020102020204" pitchFamily="34" charset="0"/>
            </a:endParaRPr>
          </a:p>
        </p:txBody>
      </p:sp>
      <p:sp>
        <p:nvSpPr>
          <p:cNvPr id="51" name="CasellaDiTesto 17"/>
          <p:cNvSpPr txBox="1">
            <a:spLocks noChangeArrowheads="1"/>
          </p:cNvSpPr>
          <p:nvPr/>
        </p:nvSpPr>
        <p:spPr bwMode="auto">
          <a:xfrm>
            <a:off x="5962862" y="2414403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-.09</a:t>
            </a:r>
            <a:endParaRPr lang="it-IT" altLang="it-IT" sz="1800" dirty="0"/>
          </a:p>
        </p:txBody>
      </p:sp>
      <p:sp>
        <p:nvSpPr>
          <p:cNvPr id="52" name="CasellaDiTesto 17"/>
          <p:cNvSpPr txBox="1">
            <a:spLocks noChangeArrowheads="1"/>
          </p:cNvSpPr>
          <p:nvPr/>
        </p:nvSpPr>
        <p:spPr bwMode="auto">
          <a:xfrm>
            <a:off x="4613585" y="1129375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-.30</a:t>
            </a:r>
            <a:endParaRPr lang="it-IT" altLang="it-IT" sz="1800" dirty="0"/>
          </a:p>
        </p:txBody>
      </p:sp>
      <p:sp>
        <p:nvSpPr>
          <p:cNvPr id="53" name="Rettangolo arrotondato 52"/>
          <p:cNvSpPr/>
          <p:nvPr/>
        </p:nvSpPr>
        <p:spPr>
          <a:xfrm>
            <a:off x="217176" y="4954296"/>
            <a:ext cx="2088232" cy="107801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</a:pPr>
            <a:r>
              <a:rPr lang="it-IT" altLang="it-IT" dirty="0">
                <a:solidFill>
                  <a:schemeClr val="bg1"/>
                </a:solidFill>
                <a:ea typeface="ＭＳ Ｐゴシック" charset="-128"/>
              </a:rPr>
              <a:t>Comportamenti di </a:t>
            </a:r>
            <a:r>
              <a:rPr lang="it-IT" altLang="it-IT" dirty="0" smtClean="0">
                <a:solidFill>
                  <a:schemeClr val="bg1"/>
                </a:solidFill>
                <a:ea typeface="ＭＳ Ｐゴシック" charset="-128"/>
              </a:rPr>
              <a:t>inciviltà dei colleghi</a:t>
            </a:r>
            <a:endParaRPr lang="it-IT" altLang="it-IT" dirty="0">
              <a:solidFill>
                <a:schemeClr val="bg1"/>
              </a:solidFill>
              <a:ea typeface="ＭＳ Ｐゴシック" charset="-128"/>
            </a:endParaRPr>
          </a:p>
        </p:txBody>
      </p:sp>
      <p:cxnSp>
        <p:nvCxnSpPr>
          <p:cNvPr id="55" name="Connettore 2 54"/>
          <p:cNvCxnSpPr>
            <a:stCxn id="53" idx="0"/>
          </p:cNvCxnSpPr>
          <p:nvPr/>
        </p:nvCxnSpPr>
        <p:spPr>
          <a:xfrm flipV="1">
            <a:off x="1261292" y="3971220"/>
            <a:ext cx="2178744" cy="983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flipH="1" flipV="1">
            <a:off x="5476730" y="3971220"/>
            <a:ext cx="1790578" cy="934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asellaDiTesto 17"/>
          <p:cNvSpPr txBox="1">
            <a:spLocks noChangeArrowheads="1"/>
          </p:cNvSpPr>
          <p:nvPr/>
        </p:nvSpPr>
        <p:spPr bwMode="auto">
          <a:xfrm>
            <a:off x="1856246" y="413967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.27</a:t>
            </a:r>
            <a:endParaRPr lang="it-IT" altLang="it-IT" sz="1800" dirty="0"/>
          </a:p>
        </p:txBody>
      </p:sp>
      <p:sp>
        <p:nvSpPr>
          <p:cNvPr id="68" name="CasellaDiTesto 17"/>
          <p:cNvSpPr txBox="1">
            <a:spLocks noChangeArrowheads="1"/>
          </p:cNvSpPr>
          <p:nvPr/>
        </p:nvSpPr>
        <p:spPr bwMode="auto">
          <a:xfrm>
            <a:off x="6348059" y="4196169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smtClean="0"/>
              <a:t>.22</a:t>
            </a:r>
            <a:endParaRPr lang="it-IT" altLang="it-IT" sz="1800" dirty="0"/>
          </a:p>
        </p:txBody>
      </p:sp>
      <p:sp>
        <p:nvSpPr>
          <p:cNvPr id="69" name="CasellaDiTesto 68"/>
          <p:cNvSpPr txBox="1"/>
          <p:nvPr/>
        </p:nvSpPr>
        <p:spPr>
          <a:xfrm>
            <a:off x="320145" y="6169581"/>
            <a:ext cx="887104" cy="369332"/>
          </a:xfrm>
          <a:prstGeom prst="rect">
            <a:avLst/>
          </a:prstGeom>
          <a:noFill/>
          <a:ln w="12700" cmpd="sng"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Franklin Gothic Medium" panose="020B0603020102020204" pitchFamily="34" charset="0"/>
              </a:rPr>
              <a:t>R</a:t>
            </a:r>
            <a:r>
              <a:rPr lang="it-IT" baseline="30000" dirty="0" smtClean="0">
                <a:latin typeface="Franklin Gothic Medium" panose="020B0603020102020204" pitchFamily="34" charset="0"/>
              </a:rPr>
              <a:t>2</a:t>
            </a:r>
            <a:r>
              <a:rPr lang="it-IT" dirty="0" smtClean="0">
                <a:latin typeface="Franklin Gothic Medium" panose="020B0603020102020204" pitchFamily="34" charset="0"/>
              </a:rPr>
              <a:t>=.17</a:t>
            </a:r>
            <a:endParaRPr lang="it-IT" dirty="0">
              <a:latin typeface="Franklin Gothic Medium" panose="020B0603020102020204" pitchFamily="34" charset="0"/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2322596" y="110800"/>
            <a:ext cx="2088232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Richieste cognitive</a:t>
            </a:r>
            <a:endParaRPr lang="it-IT" dirty="0"/>
          </a:p>
        </p:txBody>
      </p:sp>
      <p:cxnSp>
        <p:nvCxnSpPr>
          <p:cNvPr id="37" name="Connettore 2 36"/>
          <p:cNvCxnSpPr>
            <a:stCxn id="34" idx="2"/>
          </p:cNvCxnSpPr>
          <p:nvPr/>
        </p:nvCxnSpPr>
        <p:spPr>
          <a:xfrm>
            <a:off x="3366712" y="974896"/>
            <a:ext cx="671154" cy="1493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asellaDiTesto 17"/>
          <p:cNvSpPr txBox="1">
            <a:spLocks noChangeArrowheads="1"/>
          </p:cNvSpPr>
          <p:nvPr/>
        </p:nvSpPr>
        <p:spPr bwMode="auto">
          <a:xfrm>
            <a:off x="3555818" y="1261932"/>
            <a:ext cx="488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.11</a:t>
            </a:r>
            <a:endParaRPr lang="it-IT" altLang="it-IT" sz="1800" dirty="0"/>
          </a:p>
        </p:txBody>
      </p:sp>
      <p:sp>
        <p:nvSpPr>
          <p:cNvPr id="40" name="Ovale 39"/>
          <p:cNvSpPr/>
          <p:nvPr/>
        </p:nvSpPr>
        <p:spPr>
          <a:xfrm>
            <a:off x="3024834" y="2447495"/>
            <a:ext cx="2880320" cy="18002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Cinismo </a:t>
            </a:r>
          </a:p>
        </p:txBody>
      </p:sp>
      <p:sp>
        <p:nvSpPr>
          <p:cNvPr id="45" name="Rettangolo arrotondato 44"/>
          <p:cNvSpPr/>
          <p:nvPr/>
        </p:nvSpPr>
        <p:spPr>
          <a:xfrm>
            <a:off x="4524642" y="281291"/>
            <a:ext cx="2088232" cy="6003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altLang="it-IT" dirty="0">
                <a:solidFill>
                  <a:schemeClr val="bg1"/>
                </a:solidFill>
                <a:ea typeface="ＭＳ Ｐゴシック" charset="-128"/>
              </a:rPr>
              <a:t>Qualità della comunicazione</a:t>
            </a:r>
          </a:p>
        </p:txBody>
      </p:sp>
      <p:cxnSp>
        <p:nvCxnSpPr>
          <p:cNvPr id="46" name="Connettore 2 45"/>
          <p:cNvCxnSpPr/>
          <p:nvPr/>
        </p:nvCxnSpPr>
        <p:spPr>
          <a:xfrm flipH="1">
            <a:off x="4691951" y="938068"/>
            <a:ext cx="617500" cy="15094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asellaDiTesto 17"/>
          <p:cNvSpPr txBox="1">
            <a:spLocks noChangeArrowheads="1"/>
          </p:cNvSpPr>
          <p:nvPr/>
        </p:nvSpPr>
        <p:spPr bwMode="auto">
          <a:xfrm>
            <a:off x="5540248" y="1228587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-.14</a:t>
            </a:r>
            <a:endParaRPr lang="it-IT" altLang="it-IT" sz="1800" dirty="0"/>
          </a:p>
        </p:txBody>
      </p:sp>
      <p:sp>
        <p:nvSpPr>
          <p:cNvPr id="49" name="Rettangolo arrotondato 48"/>
          <p:cNvSpPr/>
          <p:nvPr/>
        </p:nvSpPr>
        <p:spPr>
          <a:xfrm>
            <a:off x="6897570" y="1317498"/>
            <a:ext cx="2088232" cy="47768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dirty="0" smtClean="0">
                <a:solidFill>
                  <a:schemeClr val="bg1"/>
                </a:solidFill>
                <a:ea typeface="ＭＳ Ｐゴシック" charset="-128"/>
              </a:rPr>
              <a:t>Conflittualità</a:t>
            </a:r>
            <a:endParaRPr lang="it-IT" altLang="it-IT" dirty="0">
              <a:solidFill>
                <a:schemeClr val="bg1"/>
              </a:solidFill>
              <a:ea typeface="ＭＳ Ｐゴシック" charset="-128"/>
            </a:endParaRPr>
          </a:p>
        </p:txBody>
      </p:sp>
      <p:cxnSp>
        <p:nvCxnSpPr>
          <p:cNvPr id="56" name="Connettore 2 55"/>
          <p:cNvCxnSpPr/>
          <p:nvPr/>
        </p:nvCxnSpPr>
        <p:spPr>
          <a:xfrm flipH="1">
            <a:off x="5407733" y="1631264"/>
            <a:ext cx="1489837" cy="1024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asellaDiTesto 17"/>
          <p:cNvSpPr txBox="1">
            <a:spLocks noChangeArrowheads="1"/>
          </p:cNvSpPr>
          <p:nvPr/>
        </p:nvSpPr>
        <p:spPr bwMode="auto">
          <a:xfrm>
            <a:off x="5831354" y="184515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.12</a:t>
            </a:r>
            <a:endParaRPr lang="it-IT" altLang="it-IT" sz="1800" dirty="0"/>
          </a:p>
        </p:txBody>
      </p:sp>
      <p:sp>
        <p:nvSpPr>
          <p:cNvPr id="59" name="Rettangolo arrotondato 58"/>
          <p:cNvSpPr/>
          <p:nvPr/>
        </p:nvSpPr>
        <p:spPr>
          <a:xfrm>
            <a:off x="6291473" y="4940826"/>
            <a:ext cx="2088232" cy="107801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</a:pPr>
            <a:r>
              <a:rPr lang="it-IT" altLang="it-IT" dirty="0">
                <a:solidFill>
                  <a:schemeClr val="bg1"/>
                </a:solidFill>
                <a:ea typeface="ＭＳ Ｐゴシック" charset="-128"/>
              </a:rPr>
              <a:t>Comportamenti di </a:t>
            </a:r>
            <a:r>
              <a:rPr lang="it-IT" altLang="it-IT" dirty="0" smtClean="0">
                <a:solidFill>
                  <a:schemeClr val="bg1"/>
                </a:solidFill>
                <a:ea typeface="ＭＳ Ｐゴシック" charset="-128"/>
              </a:rPr>
              <a:t>inciviltà agiti</a:t>
            </a:r>
            <a:endParaRPr lang="it-IT" altLang="it-IT" dirty="0">
              <a:solidFill>
                <a:schemeClr val="bg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51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/>
          <p:nvPr/>
        </p:nvSpPr>
        <p:spPr>
          <a:xfrm>
            <a:off x="2673444" y="2719163"/>
            <a:ext cx="2880320" cy="18002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it-IT" altLang="it-IT" sz="1800" dirty="0">
                <a:solidFill>
                  <a:srgbClr val="FFFFFF"/>
                </a:solidFill>
                <a:latin typeface="+mj-lt"/>
              </a:rPr>
              <a:t>Necessità di recupero da stress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163133" y="1075367"/>
            <a:ext cx="2088232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Autonomia</a:t>
            </a:r>
            <a:endParaRPr lang="it-IT" dirty="0"/>
          </a:p>
        </p:txBody>
      </p:sp>
      <p:sp>
        <p:nvSpPr>
          <p:cNvPr id="40" name="Rettangolo arrotondato 39"/>
          <p:cNvSpPr/>
          <p:nvPr/>
        </p:nvSpPr>
        <p:spPr>
          <a:xfrm>
            <a:off x="2508252" y="104137"/>
            <a:ext cx="2088232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Carico di lavoro eccessivo</a:t>
            </a:r>
          </a:p>
        </p:txBody>
      </p:sp>
      <p:cxnSp>
        <p:nvCxnSpPr>
          <p:cNvPr id="20" name="Connettore 2 19"/>
          <p:cNvCxnSpPr>
            <a:stCxn id="40" idx="2"/>
          </p:cNvCxnSpPr>
          <p:nvPr/>
        </p:nvCxnSpPr>
        <p:spPr>
          <a:xfrm>
            <a:off x="3552368" y="968233"/>
            <a:ext cx="129171" cy="1742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841" name="CasellaDiTesto 27"/>
          <p:cNvSpPr txBox="1">
            <a:spLocks noChangeArrowheads="1"/>
          </p:cNvSpPr>
          <p:nvPr/>
        </p:nvSpPr>
        <p:spPr bwMode="auto">
          <a:xfrm>
            <a:off x="2578936" y="1144895"/>
            <a:ext cx="6399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−.10</a:t>
            </a:r>
            <a:endParaRPr lang="it-IT" altLang="it-IT" sz="1800" dirty="0"/>
          </a:p>
        </p:txBody>
      </p:sp>
      <p:sp>
        <p:nvSpPr>
          <p:cNvPr id="77842" name="CasellaDiTesto 4"/>
          <p:cNvSpPr txBox="1">
            <a:spLocks noChangeArrowheads="1"/>
          </p:cNvSpPr>
          <p:nvPr/>
        </p:nvSpPr>
        <p:spPr bwMode="auto">
          <a:xfrm>
            <a:off x="3602313" y="1745750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.18</a:t>
            </a:r>
            <a:endParaRPr lang="it-IT" altLang="it-IT" sz="18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Indagine sulla qualità della vita organizzativa, 2017 - PTA</a:t>
            </a:r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332578" y="108729"/>
            <a:ext cx="2088232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Significato del lavoro</a:t>
            </a:r>
            <a:endParaRPr lang="it-IT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2308108" y="876058"/>
            <a:ext cx="1231794" cy="1892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tangolo arrotondato 16"/>
          <p:cNvSpPr/>
          <p:nvPr/>
        </p:nvSpPr>
        <p:spPr>
          <a:xfrm>
            <a:off x="190665" y="2144547"/>
            <a:ext cx="2088232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Richieste lavorative</a:t>
            </a:r>
            <a:endParaRPr lang="it-IT" dirty="0"/>
          </a:p>
        </p:txBody>
      </p:sp>
      <p:sp>
        <p:nvSpPr>
          <p:cNvPr id="22" name="CasellaDiTesto 32"/>
          <p:cNvSpPr txBox="1">
            <a:spLocks noChangeArrowheads="1"/>
          </p:cNvSpPr>
          <p:nvPr/>
        </p:nvSpPr>
        <p:spPr bwMode="auto">
          <a:xfrm>
            <a:off x="2154158" y="1823225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-.</a:t>
            </a:r>
            <a:r>
              <a:rPr lang="it-IT" altLang="it-IT" sz="1800" dirty="0"/>
              <a:t>1</a:t>
            </a:r>
            <a:r>
              <a:rPr lang="it-IT" altLang="it-IT" sz="1800" dirty="0" smtClean="0"/>
              <a:t>4</a:t>
            </a:r>
            <a:endParaRPr lang="it-IT" altLang="it-IT" sz="1800" dirty="0"/>
          </a:p>
        </p:txBody>
      </p:sp>
      <p:cxnSp>
        <p:nvCxnSpPr>
          <p:cNvPr id="34" name="Connettore 2 33"/>
          <p:cNvCxnSpPr>
            <a:stCxn id="17" idx="3"/>
          </p:cNvCxnSpPr>
          <p:nvPr/>
        </p:nvCxnSpPr>
        <p:spPr>
          <a:xfrm>
            <a:off x="2278897" y="2576595"/>
            <a:ext cx="534336" cy="5611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sellaDiTesto 4"/>
          <p:cNvSpPr txBox="1">
            <a:spLocks noChangeArrowheads="1"/>
          </p:cNvSpPr>
          <p:nvPr/>
        </p:nvSpPr>
        <p:spPr bwMode="auto">
          <a:xfrm>
            <a:off x="2168177" y="2906914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.30</a:t>
            </a:r>
            <a:endParaRPr lang="it-IT" altLang="it-IT" sz="18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-35979" y="3338381"/>
            <a:ext cx="887104" cy="369332"/>
          </a:xfrm>
          <a:prstGeom prst="rect">
            <a:avLst/>
          </a:prstGeom>
          <a:noFill/>
          <a:ln w="12700" cmpd="sng"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Franklin Gothic Medium" panose="020B0603020102020204" pitchFamily="34" charset="0"/>
              </a:rPr>
              <a:t>R</a:t>
            </a:r>
            <a:r>
              <a:rPr lang="it-IT" baseline="30000" dirty="0" smtClean="0">
                <a:latin typeface="Franklin Gothic Medium" panose="020B0603020102020204" pitchFamily="34" charset="0"/>
              </a:rPr>
              <a:t>2</a:t>
            </a:r>
            <a:r>
              <a:rPr lang="it-IT" dirty="0" smtClean="0">
                <a:latin typeface="Franklin Gothic Medium" panose="020B0603020102020204" pitchFamily="34" charset="0"/>
              </a:rPr>
              <a:t>=.35</a:t>
            </a:r>
            <a:endParaRPr lang="it-IT" dirty="0">
              <a:latin typeface="Franklin Gothic Medium" panose="020B0603020102020204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4484" y="5412824"/>
            <a:ext cx="45720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it-IT" dirty="0" smtClean="0"/>
              <a:t>Il bisogno di recuperare aumenta al crescere dell’età e tra le donne, mentre diminuisce tra coloro che hanno figli.</a:t>
            </a:r>
            <a:endParaRPr lang="it-IT" dirty="0"/>
          </a:p>
        </p:txBody>
      </p:sp>
      <p:cxnSp>
        <p:nvCxnSpPr>
          <p:cNvPr id="30" name="Connettore 2 29"/>
          <p:cNvCxnSpPr/>
          <p:nvPr/>
        </p:nvCxnSpPr>
        <p:spPr>
          <a:xfrm>
            <a:off x="2210901" y="1413864"/>
            <a:ext cx="1013790" cy="1447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ttangolo arrotondato 38"/>
          <p:cNvSpPr/>
          <p:nvPr/>
        </p:nvSpPr>
        <p:spPr>
          <a:xfrm>
            <a:off x="5247357" y="131166"/>
            <a:ext cx="2088232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Qualità della comunicazione</a:t>
            </a:r>
            <a:endParaRPr lang="it-IT" dirty="0"/>
          </a:p>
        </p:txBody>
      </p:sp>
      <p:sp>
        <p:nvSpPr>
          <p:cNvPr id="41" name="CasellaDiTesto 32"/>
          <p:cNvSpPr txBox="1">
            <a:spLocks noChangeArrowheads="1"/>
          </p:cNvSpPr>
          <p:nvPr/>
        </p:nvSpPr>
        <p:spPr bwMode="auto">
          <a:xfrm>
            <a:off x="5604885" y="1284654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-.23</a:t>
            </a:r>
            <a:endParaRPr lang="it-IT" altLang="it-IT" sz="1800" dirty="0"/>
          </a:p>
        </p:txBody>
      </p:sp>
      <p:sp>
        <p:nvSpPr>
          <p:cNvPr id="42" name="Rettangolo arrotondato 41"/>
          <p:cNvSpPr/>
          <p:nvPr/>
        </p:nvSpPr>
        <p:spPr>
          <a:xfrm>
            <a:off x="6942059" y="1143795"/>
            <a:ext cx="2088232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Conflittualità</a:t>
            </a:r>
            <a:endParaRPr lang="it-IT" dirty="0"/>
          </a:p>
        </p:txBody>
      </p:sp>
      <p:sp>
        <p:nvSpPr>
          <p:cNvPr id="43" name="Rettangolo arrotondato 42"/>
          <p:cNvSpPr/>
          <p:nvPr/>
        </p:nvSpPr>
        <p:spPr>
          <a:xfrm>
            <a:off x="6942059" y="2261444"/>
            <a:ext cx="2088232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Qualità degli strumenti organizzativi</a:t>
            </a:r>
            <a:endParaRPr lang="it-IT" dirty="0"/>
          </a:p>
        </p:txBody>
      </p:sp>
      <p:cxnSp>
        <p:nvCxnSpPr>
          <p:cNvPr id="44" name="Connettore 2 43"/>
          <p:cNvCxnSpPr/>
          <p:nvPr/>
        </p:nvCxnSpPr>
        <p:spPr>
          <a:xfrm flipH="1">
            <a:off x="4990470" y="995262"/>
            <a:ext cx="892827" cy="1836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>
            <a:stCxn id="42" idx="1"/>
          </p:cNvCxnSpPr>
          <p:nvPr/>
        </p:nvCxnSpPr>
        <p:spPr>
          <a:xfrm flipH="1">
            <a:off x="5142871" y="1575843"/>
            <a:ext cx="1799188" cy="14088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>
            <a:stCxn id="43" idx="1"/>
          </p:cNvCxnSpPr>
          <p:nvPr/>
        </p:nvCxnSpPr>
        <p:spPr>
          <a:xfrm flipH="1">
            <a:off x="5553765" y="2693492"/>
            <a:ext cx="1388294" cy="7302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CasellaDiTesto 27"/>
          <p:cNvSpPr txBox="1">
            <a:spLocks noChangeArrowheads="1"/>
          </p:cNvSpPr>
          <p:nvPr/>
        </p:nvSpPr>
        <p:spPr bwMode="auto">
          <a:xfrm>
            <a:off x="5581738" y="2032675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.16</a:t>
            </a:r>
            <a:endParaRPr lang="it-IT" altLang="it-IT" sz="1800" dirty="0"/>
          </a:p>
        </p:txBody>
      </p:sp>
      <p:sp>
        <p:nvSpPr>
          <p:cNvPr id="54" name="CasellaDiTesto 4"/>
          <p:cNvSpPr txBox="1">
            <a:spLocks noChangeArrowheads="1"/>
          </p:cNvSpPr>
          <p:nvPr/>
        </p:nvSpPr>
        <p:spPr bwMode="auto">
          <a:xfrm>
            <a:off x="5751359" y="2712246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/>
              <a:t>-</a:t>
            </a:r>
            <a:r>
              <a:rPr lang="it-IT" altLang="it-IT" sz="1800" dirty="0" smtClean="0"/>
              <a:t>.18</a:t>
            </a:r>
            <a:endParaRPr lang="it-IT" altLang="it-IT" sz="1800" dirty="0"/>
          </a:p>
        </p:txBody>
      </p:sp>
      <p:sp>
        <p:nvSpPr>
          <p:cNvPr id="55" name="Rettangolo arrotondato 54"/>
          <p:cNvSpPr/>
          <p:nvPr/>
        </p:nvSpPr>
        <p:spPr>
          <a:xfrm>
            <a:off x="5883297" y="5354842"/>
            <a:ext cx="2088232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Aspettative ambigue degli studenti</a:t>
            </a:r>
            <a:endParaRPr lang="it-IT" dirty="0"/>
          </a:p>
        </p:txBody>
      </p:sp>
      <p:cxnSp>
        <p:nvCxnSpPr>
          <p:cNvPr id="56" name="Connettore 2 55"/>
          <p:cNvCxnSpPr>
            <a:stCxn id="55" idx="0"/>
          </p:cNvCxnSpPr>
          <p:nvPr/>
        </p:nvCxnSpPr>
        <p:spPr>
          <a:xfrm flipH="1" flipV="1">
            <a:off x="5434239" y="4026345"/>
            <a:ext cx="1493174" cy="13284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asellaDiTesto 4"/>
          <p:cNvSpPr txBox="1">
            <a:spLocks noChangeArrowheads="1"/>
          </p:cNvSpPr>
          <p:nvPr/>
        </p:nvSpPr>
        <p:spPr bwMode="auto">
          <a:xfrm>
            <a:off x="5683028" y="4665861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.51</a:t>
            </a:r>
            <a:endParaRPr lang="it-IT" altLang="it-IT" sz="1800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8143187" y="6352347"/>
            <a:ext cx="887104" cy="369332"/>
          </a:xfrm>
          <a:prstGeom prst="rect">
            <a:avLst/>
          </a:prstGeom>
          <a:noFill/>
          <a:ln w="12700" cmpd="sng"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Franklin Gothic Medium" panose="020B0603020102020204" pitchFamily="34" charset="0"/>
              </a:rPr>
              <a:t>R</a:t>
            </a:r>
            <a:r>
              <a:rPr lang="it-IT" baseline="30000" dirty="0" smtClean="0">
                <a:latin typeface="Franklin Gothic Medium" panose="020B0603020102020204" pitchFamily="34" charset="0"/>
              </a:rPr>
              <a:t>2</a:t>
            </a:r>
            <a:r>
              <a:rPr lang="it-IT" dirty="0" smtClean="0">
                <a:latin typeface="Franklin Gothic Medium" panose="020B0603020102020204" pitchFamily="34" charset="0"/>
              </a:rPr>
              <a:t>=.19</a:t>
            </a:r>
            <a:endParaRPr lang="it-IT" dirty="0">
              <a:latin typeface="Franklin Gothic Medium" panose="020B0603020102020204" pitchFamily="34" charset="0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8143187" y="3319370"/>
            <a:ext cx="887104" cy="369332"/>
          </a:xfrm>
          <a:prstGeom prst="rect">
            <a:avLst/>
          </a:prstGeom>
          <a:noFill/>
          <a:ln w="12700" cmpd="sng"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Franklin Gothic Medium" panose="020B0603020102020204" pitchFamily="34" charset="0"/>
              </a:rPr>
              <a:t>R</a:t>
            </a:r>
            <a:r>
              <a:rPr lang="it-IT" baseline="30000" dirty="0" smtClean="0">
                <a:latin typeface="Franklin Gothic Medium" panose="020B0603020102020204" pitchFamily="34" charset="0"/>
              </a:rPr>
              <a:t>2</a:t>
            </a:r>
            <a:r>
              <a:rPr lang="it-IT" dirty="0" smtClean="0">
                <a:latin typeface="Franklin Gothic Medium" panose="020B0603020102020204" pitchFamily="34" charset="0"/>
              </a:rPr>
              <a:t>=.29</a:t>
            </a:r>
            <a:endParaRPr lang="it-IT" dirty="0">
              <a:latin typeface="Franklin Gothic Medium" panose="020B0603020102020204" pitchFamily="34" charset="0"/>
            </a:endParaRPr>
          </a:p>
        </p:txBody>
      </p:sp>
      <p:cxnSp>
        <p:nvCxnSpPr>
          <p:cNvPr id="62" name="Connettore 1 34"/>
          <p:cNvCxnSpPr/>
          <p:nvPr/>
        </p:nvCxnSpPr>
        <p:spPr>
          <a:xfrm flipH="1" flipV="1">
            <a:off x="-35979" y="3721521"/>
            <a:ext cx="2709422" cy="16116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34"/>
          <p:cNvCxnSpPr/>
          <p:nvPr/>
        </p:nvCxnSpPr>
        <p:spPr>
          <a:xfrm flipH="1">
            <a:off x="5572702" y="3716980"/>
            <a:ext cx="3571298" cy="4541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34"/>
          <p:cNvCxnSpPr/>
          <p:nvPr/>
        </p:nvCxnSpPr>
        <p:spPr>
          <a:xfrm>
            <a:off x="4734141" y="0"/>
            <a:ext cx="0" cy="2822389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89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arrotondato 9"/>
          <p:cNvSpPr/>
          <p:nvPr/>
        </p:nvSpPr>
        <p:spPr>
          <a:xfrm>
            <a:off x="2350664" y="94460"/>
            <a:ext cx="1717415" cy="742232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Autonomia</a:t>
            </a:r>
            <a:endParaRPr lang="it-IT" dirty="0"/>
          </a:p>
        </p:txBody>
      </p:sp>
      <p:cxnSp>
        <p:nvCxnSpPr>
          <p:cNvPr id="15" name="Connettore 2 14"/>
          <p:cNvCxnSpPr>
            <a:stCxn id="41" idx="3"/>
          </p:cNvCxnSpPr>
          <p:nvPr/>
        </p:nvCxnSpPr>
        <p:spPr>
          <a:xfrm>
            <a:off x="2119179" y="2203271"/>
            <a:ext cx="1090192" cy="761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ttangolo arrotondato 24"/>
          <p:cNvSpPr/>
          <p:nvPr/>
        </p:nvSpPr>
        <p:spPr>
          <a:xfrm>
            <a:off x="88079" y="248291"/>
            <a:ext cx="2088232" cy="864096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Significato del lavoro</a:t>
            </a:r>
            <a:endParaRPr lang="it-IT" dirty="0"/>
          </a:p>
        </p:txBody>
      </p:sp>
      <p:cxnSp>
        <p:nvCxnSpPr>
          <p:cNvPr id="26" name="Connettore 2 25"/>
          <p:cNvCxnSpPr>
            <a:stCxn id="25" idx="2"/>
            <a:endCxn id="53" idx="1"/>
          </p:cNvCxnSpPr>
          <p:nvPr/>
        </p:nvCxnSpPr>
        <p:spPr>
          <a:xfrm>
            <a:off x="1132195" y="1112387"/>
            <a:ext cx="2329176" cy="1624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ttangolo arrotondato 40"/>
          <p:cNvSpPr/>
          <p:nvPr/>
        </p:nvSpPr>
        <p:spPr>
          <a:xfrm>
            <a:off x="30947" y="1771223"/>
            <a:ext cx="2088232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Richieste lavorative</a:t>
            </a:r>
            <a:endParaRPr lang="it-IT" dirty="0"/>
          </a:p>
        </p:txBody>
      </p:sp>
      <p:sp>
        <p:nvSpPr>
          <p:cNvPr id="74775" name="CasellaDiTesto 32"/>
          <p:cNvSpPr txBox="1">
            <a:spLocks noChangeArrowheads="1"/>
          </p:cNvSpPr>
          <p:nvPr/>
        </p:nvSpPr>
        <p:spPr bwMode="auto">
          <a:xfrm>
            <a:off x="2210901" y="2449874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-.20</a:t>
            </a:r>
            <a:endParaRPr lang="it-IT" altLang="it-IT" sz="18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7529" y="3512634"/>
            <a:ext cx="887104" cy="369332"/>
          </a:xfrm>
          <a:prstGeom prst="rect">
            <a:avLst/>
          </a:prstGeom>
          <a:noFill/>
          <a:ln w="12700" cmpd="sng"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Franklin Gothic Medium" panose="020B0603020102020204" pitchFamily="34" charset="0"/>
              </a:rPr>
              <a:t>R</a:t>
            </a:r>
            <a:r>
              <a:rPr lang="it-IT" baseline="30000" dirty="0" smtClean="0">
                <a:latin typeface="Franklin Gothic Medium" panose="020B0603020102020204" pitchFamily="34" charset="0"/>
              </a:rPr>
              <a:t>2</a:t>
            </a:r>
            <a:r>
              <a:rPr lang="it-IT" dirty="0" smtClean="0">
                <a:latin typeface="Franklin Gothic Medium" panose="020B0603020102020204" pitchFamily="34" charset="0"/>
              </a:rPr>
              <a:t>=.26</a:t>
            </a:r>
            <a:endParaRPr lang="it-IT" dirty="0">
              <a:latin typeface="Franklin Gothic Medium" panose="020B0603020102020204" pitchFamily="34" charset="0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4458383" y="-20483"/>
            <a:ext cx="0" cy="2455136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H="1" flipV="1">
            <a:off x="5721978" y="3729672"/>
            <a:ext cx="3394727" cy="21349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flipH="1">
            <a:off x="-35979" y="3806074"/>
            <a:ext cx="3230768" cy="42753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arrotondato 35"/>
          <p:cNvSpPr/>
          <p:nvPr/>
        </p:nvSpPr>
        <p:spPr>
          <a:xfrm>
            <a:off x="4589404" y="143298"/>
            <a:ext cx="2088232" cy="4776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dirty="0" smtClean="0">
                <a:solidFill>
                  <a:schemeClr val="bg1"/>
                </a:solidFill>
                <a:ea typeface="ＭＳ Ｐゴシック" charset="-128"/>
              </a:rPr>
              <a:t>Comunicazione</a:t>
            </a:r>
            <a:endParaRPr lang="it-IT" altLang="it-IT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3" name="Rettangolo arrotondato 42"/>
          <p:cNvSpPr/>
          <p:nvPr/>
        </p:nvSpPr>
        <p:spPr>
          <a:xfrm>
            <a:off x="6723227" y="726954"/>
            <a:ext cx="2088232" cy="485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altLang="it-IT" dirty="0" smtClean="0">
                <a:solidFill>
                  <a:schemeClr val="bg1"/>
                </a:solidFill>
                <a:ea typeface="ＭＳ Ｐゴシック" charset="-128"/>
              </a:rPr>
              <a:t>Equità</a:t>
            </a:r>
            <a:endParaRPr lang="it-IT" altLang="it-IT" dirty="0">
              <a:solidFill>
                <a:schemeClr val="bg1"/>
              </a:solidFill>
              <a:ea typeface="ＭＳ Ｐゴシック" charset="-128"/>
            </a:endParaRPr>
          </a:p>
        </p:txBody>
      </p:sp>
      <p:cxnSp>
        <p:nvCxnSpPr>
          <p:cNvPr id="44" name="Connettore 2 43"/>
          <p:cNvCxnSpPr>
            <a:stCxn id="36" idx="2"/>
          </p:cNvCxnSpPr>
          <p:nvPr/>
        </p:nvCxnSpPr>
        <p:spPr>
          <a:xfrm flipH="1">
            <a:off x="4932634" y="620982"/>
            <a:ext cx="700886" cy="1892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>
            <a:stCxn id="43" idx="1"/>
          </p:cNvCxnSpPr>
          <p:nvPr/>
        </p:nvCxnSpPr>
        <p:spPr>
          <a:xfrm flipH="1">
            <a:off x="5364306" y="969490"/>
            <a:ext cx="1358921" cy="1721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8229601" y="3449603"/>
            <a:ext cx="887104" cy="369332"/>
          </a:xfrm>
          <a:prstGeom prst="rect">
            <a:avLst/>
          </a:prstGeom>
          <a:noFill/>
          <a:ln w="12700" cmpd="sng"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Franklin Gothic Medium" panose="020B0603020102020204" pitchFamily="34" charset="0"/>
              </a:rPr>
              <a:t>R</a:t>
            </a:r>
            <a:r>
              <a:rPr lang="it-IT" baseline="30000" dirty="0" smtClean="0">
                <a:latin typeface="Franklin Gothic Medium" panose="020B0603020102020204" pitchFamily="34" charset="0"/>
              </a:rPr>
              <a:t>2</a:t>
            </a:r>
            <a:r>
              <a:rPr lang="it-IT" dirty="0" smtClean="0">
                <a:latin typeface="Franklin Gothic Medium" panose="020B0603020102020204" pitchFamily="34" charset="0"/>
              </a:rPr>
              <a:t>=.23</a:t>
            </a:r>
            <a:endParaRPr lang="it-IT" dirty="0">
              <a:latin typeface="Franklin Gothic Medium" panose="020B0603020102020204" pitchFamily="34" charset="0"/>
            </a:endParaRPr>
          </a:p>
        </p:txBody>
      </p:sp>
      <p:sp>
        <p:nvSpPr>
          <p:cNvPr id="51" name="CasellaDiTesto 17"/>
          <p:cNvSpPr txBox="1">
            <a:spLocks noChangeArrowheads="1"/>
          </p:cNvSpPr>
          <p:nvPr/>
        </p:nvSpPr>
        <p:spPr bwMode="auto">
          <a:xfrm>
            <a:off x="4855819" y="1129044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.31</a:t>
            </a:r>
            <a:endParaRPr lang="it-IT" altLang="it-IT" sz="1800" dirty="0"/>
          </a:p>
        </p:txBody>
      </p:sp>
      <p:cxnSp>
        <p:nvCxnSpPr>
          <p:cNvPr id="55" name="Connettore 2 54"/>
          <p:cNvCxnSpPr>
            <a:stCxn id="63" idx="0"/>
          </p:cNvCxnSpPr>
          <p:nvPr/>
        </p:nvCxnSpPr>
        <p:spPr>
          <a:xfrm flipH="1" flipV="1">
            <a:off x="4388784" y="4165481"/>
            <a:ext cx="1399" cy="788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ttangolo arrotondato 62"/>
          <p:cNvSpPr/>
          <p:nvPr/>
        </p:nvSpPr>
        <p:spPr>
          <a:xfrm>
            <a:off x="3346067" y="4954296"/>
            <a:ext cx="2088232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Aspettative eccessive studenti</a:t>
            </a:r>
            <a:endParaRPr lang="it-IT" dirty="0"/>
          </a:p>
        </p:txBody>
      </p:sp>
      <p:sp>
        <p:nvSpPr>
          <p:cNvPr id="66" name="CasellaDiTesto 17"/>
          <p:cNvSpPr txBox="1">
            <a:spLocks noChangeArrowheads="1"/>
          </p:cNvSpPr>
          <p:nvPr/>
        </p:nvSpPr>
        <p:spPr bwMode="auto">
          <a:xfrm>
            <a:off x="4325824" y="4499688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-.30</a:t>
            </a:r>
            <a:endParaRPr lang="it-IT" altLang="it-IT" sz="1800" dirty="0"/>
          </a:p>
        </p:txBody>
      </p:sp>
      <p:sp>
        <p:nvSpPr>
          <p:cNvPr id="69" name="CasellaDiTesto 68"/>
          <p:cNvSpPr txBox="1"/>
          <p:nvPr/>
        </p:nvSpPr>
        <p:spPr>
          <a:xfrm>
            <a:off x="8169848" y="6476390"/>
            <a:ext cx="887104" cy="369332"/>
          </a:xfrm>
          <a:prstGeom prst="rect">
            <a:avLst/>
          </a:prstGeom>
          <a:noFill/>
          <a:ln w="12700" cmpd="sng"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Franklin Gothic Medium" panose="020B0603020102020204" pitchFamily="34" charset="0"/>
              </a:rPr>
              <a:t>R</a:t>
            </a:r>
            <a:r>
              <a:rPr lang="it-IT" baseline="30000" dirty="0" smtClean="0">
                <a:latin typeface="Franklin Gothic Medium" panose="020B0603020102020204" pitchFamily="34" charset="0"/>
              </a:rPr>
              <a:t>2</a:t>
            </a:r>
            <a:r>
              <a:rPr lang="it-IT" dirty="0" smtClean="0">
                <a:latin typeface="Franklin Gothic Medium" panose="020B0603020102020204" pitchFamily="34" charset="0"/>
              </a:rPr>
              <a:t>=.35</a:t>
            </a:r>
            <a:endParaRPr lang="it-IT" dirty="0">
              <a:latin typeface="Franklin Gothic Medium" panose="020B0603020102020204" pitchFamily="34" charset="0"/>
            </a:endParaRPr>
          </a:p>
        </p:txBody>
      </p:sp>
      <p:cxnSp>
        <p:nvCxnSpPr>
          <p:cNvPr id="42" name="Connettore 2 41"/>
          <p:cNvCxnSpPr>
            <a:stCxn id="10" idx="2"/>
          </p:cNvCxnSpPr>
          <p:nvPr/>
        </p:nvCxnSpPr>
        <p:spPr>
          <a:xfrm>
            <a:off x="3209372" y="836692"/>
            <a:ext cx="677834" cy="17610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29"/>
          <p:cNvSpPr txBox="1">
            <a:spLocks noChangeArrowheads="1"/>
          </p:cNvSpPr>
          <p:nvPr/>
        </p:nvSpPr>
        <p:spPr bwMode="auto">
          <a:xfrm>
            <a:off x="3559234" y="131280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.14</a:t>
            </a:r>
            <a:endParaRPr lang="it-IT" altLang="it-IT" sz="1800" dirty="0"/>
          </a:p>
        </p:txBody>
      </p:sp>
      <p:sp>
        <p:nvSpPr>
          <p:cNvPr id="46" name="CasellaDiTesto 32"/>
          <p:cNvSpPr txBox="1">
            <a:spLocks noChangeArrowheads="1"/>
          </p:cNvSpPr>
          <p:nvPr/>
        </p:nvSpPr>
        <p:spPr bwMode="auto">
          <a:xfrm>
            <a:off x="1922616" y="143022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.28</a:t>
            </a:r>
            <a:endParaRPr lang="it-IT" altLang="it-IT" sz="1800" dirty="0"/>
          </a:p>
        </p:txBody>
      </p:sp>
      <p:sp>
        <p:nvSpPr>
          <p:cNvPr id="60" name="Rettangolo arrotondato 59"/>
          <p:cNvSpPr/>
          <p:nvPr/>
        </p:nvSpPr>
        <p:spPr>
          <a:xfrm>
            <a:off x="6968720" y="1498376"/>
            <a:ext cx="2088232" cy="60033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altLang="it-IT" dirty="0" smtClean="0">
                <a:solidFill>
                  <a:schemeClr val="bg1"/>
                </a:solidFill>
                <a:ea typeface="ＭＳ Ｐゴシック" charset="-128"/>
              </a:rPr>
              <a:t>Conflittualità</a:t>
            </a:r>
            <a:endParaRPr lang="it-IT" altLang="it-IT" dirty="0">
              <a:solidFill>
                <a:schemeClr val="bg1"/>
              </a:solidFill>
              <a:ea typeface="ＭＳ Ｐゴシック" charset="-128"/>
            </a:endParaRPr>
          </a:p>
        </p:txBody>
      </p:sp>
      <p:cxnSp>
        <p:nvCxnSpPr>
          <p:cNvPr id="61" name="Connettore 2 60"/>
          <p:cNvCxnSpPr>
            <a:stCxn id="60" idx="1"/>
          </p:cNvCxnSpPr>
          <p:nvPr/>
        </p:nvCxnSpPr>
        <p:spPr>
          <a:xfrm flipH="1">
            <a:off x="5772453" y="1798542"/>
            <a:ext cx="1196267" cy="1203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ttangolo arrotondato 64"/>
          <p:cNvSpPr/>
          <p:nvPr/>
        </p:nvSpPr>
        <p:spPr>
          <a:xfrm>
            <a:off x="6947035" y="2652533"/>
            <a:ext cx="2088232" cy="8304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Qualità degli strumenti organizzativi</a:t>
            </a:r>
            <a:endParaRPr lang="it-IT" dirty="0"/>
          </a:p>
        </p:txBody>
      </p:sp>
      <p:sp>
        <p:nvSpPr>
          <p:cNvPr id="70" name="CasellaDiTesto 17"/>
          <p:cNvSpPr txBox="1">
            <a:spLocks noChangeArrowheads="1"/>
          </p:cNvSpPr>
          <p:nvPr/>
        </p:nvSpPr>
        <p:spPr bwMode="auto">
          <a:xfrm>
            <a:off x="5728440" y="142575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.14</a:t>
            </a:r>
            <a:endParaRPr lang="it-IT" altLang="it-IT" sz="1800" dirty="0"/>
          </a:p>
        </p:txBody>
      </p:sp>
      <p:sp>
        <p:nvSpPr>
          <p:cNvPr id="71" name="CasellaDiTesto 17"/>
          <p:cNvSpPr txBox="1">
            <a:spLocks noChangeArrowheads="1"/>
          </p:cNvSpPr>
          <p:nvPr/>
        </p:nvSpPr>
        <p:spPr bwMode="auto">
          <a:xfrm>
            <a:off x="6122884" y="290688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.15</a:t>
            </a:r>
            <a:endParaRPr lang="it-IT" altLang="it-IT" sz="1800" dirty="0"/>
          </a:p>
        </p:txBody>
      </p:sp>
      <p:sp>
        <p:nvSpPr>
          <p:cNvPr id="72" name="CasellaDiTesto 17"/>
          <p:cNvSpPr txBox="1">
            <a:spLocks noChangeArrowheads="1"/>
          </p:cNvSpPr>
          <p:nvPr/>
        </p:nvSpPr>
        <p:spPr bwMode="auto">
          <a:xfrm>
            <a:off x="5942601" y="2071888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-.23</a:t>
            </a:r>
            <a:endParaRPr lang="it-IT" altLang="it-IT" sz="1800" dirty="0"/>
          </a:p>
        </p:txBody>
      </p:sp>
      <p:cxnSp>
        <p:nvCxnSpPr>
          <p:cNvPr id="73" name="Connettore 2 72"/>
          <p:cNvCxnSpPr>
            <a:stCxn id="65" idx="1"/>
          </p:cNvCxnSpPr>
          <p:nvPr/>
        </p:nvCxnSpPr>
        <p:spPr>
          <a:xfrm flipH="1">
            <a:off x="5906232" y="3067742"/>
            <a:ext cx="1040803" cy="278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e 52"/>
          <p:cNvSpPr/>
          <p:nvPr/>
        </p:nvSpPr>
        <p:spPr>
          <a:xfrm>
            <a:off x="3039558" y="2473136"/>
            <a:ext cx="2880320" cy="18002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Benessere Psicofisico (</a:t>
            </a:r>
            <a:r>
              <a:rPr lang="it-IT" i="1" dirty="0"/>
              <a:t>general </a:t>
            </a:r>
            <a:r>
              <a:rPr lang="it-IT" i="1" dirty="0" err="1"/>
              <a:t>health</a:t>
            </a:r>
            <a:r>
              <a:rPr lang="it-IT" dirty="0"/>
              <a:t>)</a:t>
            </a:r>
          </a:p>
        </p:txBody>
      </p:sp>
      <p:sp>
        <p:nvSpPr>
          <p:cNvPr id="54" name="Rettangolo arrotondato 53"/>
          <p:cNvSpPr/>
          <p:nvPr/>
        </p:nvSpPr>
        <p:spPr>
          <a:xfrm>
            <a:off x="197332" y="2772669"/>
            <a:ext cx="1717415" cy="7422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Carico di lavoro eccessivo</a:t>
            </a:r>
            <a:endParaRPr lang="it-IT" dirty="0"/>
          </a:p>
        </p:txBody>
      </p:sp>
      <p:cxnSp>
        <p:nvCxnSpPr>
          <p:cNvPr id="57" name="Connettore 2 56"/>
          <p:cNvCxnSpPr/>
          <p:nvPr/>
        </p:nvCxnSpPr>
        <p:spPr>
          <a:xfrm>
            <a:off x="1918218" y="3113540"/>
            <a:ext cx="1121340" cy="286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CasellaDiTesto 32"/>
          <p:cNvSpPr txBox="1">
            <a:spLocks noChangeArrowheads="1"/>
          </p:cNvSpPr>
          <p:nvPr/>
        </p:nvSpPr>
        <p:spPr bwMode="auto">
          <a:xfrm>
            <a:off x="2117754" y="3220018"/>
            <a:ext cx="5884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-.13</a:t>
            </a:r>
            <a:endParaRPr lang="it-IT" altLang="it-IT" sz="1800" dirty="0"/>
          </a:p>
        </p:txBody>
      </p:sp>
      <p:sp>
        <p:nvSpPr>
          <p:cNvPr id="64" name="Rettangolo arrotondato 63"/>
          <p:cNvSpPr/>
          <p:nvPr/>
        </p:nvSpPr>
        <p:spPr>
          <a:xfrm>
            <a:off x="217176" y="4748232"/>
            <a:ext cx="2088232" cy="107801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</a:pPr>
            <a:r>
              <a:rPr lang="it-IT" altLang="it-IT" dirty="0">
                <a:solidFill>
                  <a:schemeClr val="bg1"/>
                </a:solidFill>
                <a:ea typeface="ＭＳ Ｐゴシック" charset="-128"/>
              </a:rPr>
              <a:t>Comportamenti di </a:t>
            </a:r>
            <a:r>
              <a:rPr lang="it-IT" altLang="it-IT" dirty="0" smtClean="0">
                <a:solidFill>
                  <a:schemeClr val="bg1"/>
                </a:solidFill>
                <a:ea typeface="ＭＳ Ｐゴシック" charset="-128"/>
              </a:rPr>
              <a:t>inciviltà dei colleghi</a:t>
            </a:r>
            <a:endParaRPr lang="it-IT" altLang="it-IT" dirty="0">
              <a:solidFill>
                <a:schemeClr val="bg1"/>
              </a:solidFill>
              <a:ea typeface="ＭＳ Ｐゴシック" charset="-128"/>
            </a:endParaRPr>
          </a:p>
        </p:txBody>
      </p:sp>
      <p:cxnSp>
        <p:nvCxnSpPr>
          <p:cNvPr id="67" name="Connettore 2 66"/>
          <p:cNvCxnSpPr/>
          <p:nvPr/>
        </p:nvCxnSpPr>
        <p:spPr>
          <a:xfrm flipV="1">
            <a:off x="1317539" y="3971220"/>
            <a:ext cx="2122497" cy="7803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asellaDiTesto 17"/>
          <p:cNvSpPr txBox="1">
            <a:spLocks noChangeArrowheads="1"/>
          </p:cNvSpPr>
          <p:nvPr/>
        </p:nvSpPr>
        <p:spPr bwMode="auto">
          <a:xfrm>
            <a:off x="1984807" y="4100505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-.20</a:t>
            </a:r>
            <a:endParaRPr lang="it-IT" altLang="it-IT" sz="1800" dirty="0"/>
          </a:p>
        </p:txBody>
      </p:sp>
      <p:sp>
        <p:nvSpPr>
          <p:cNvPr id="74" name="Rettangolo arrotondato 73"/>
          <p:cNvSpPr/>
          <p:nvPr/>
        </p:nvSpPr>
        <p:spPr>
          <a:xfrm>
            <a:off x="6291473" y="4954296"/>
            <a:ext cx="2088232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Supporto dei docenti</a:t>
            </a:r>
            <a:endParaRPr lang="it-IT" dirty="0"/>
          </a:p>
        </p:txBody>
      </p:sp>
      <p:cxnSp>
        <p:nvCxnSpPr>
          <p:cNvPr id="75" name="Connettore 2 74"/>
          <p:cNvCxnSpPr/>
          <p:nvPr/>
        </p:nvCxnSpPr>
        <p:spPr>
          <a:xfrm flipH="1" flipV="1">
            <a:off x="5476730" y="3971220"/>
            <a:ext cx="1790578" cy="934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asellaDiTesto 17"/>
          <p:cNvSpPr txBox="1">
            <a:spLocks noChangeArrowheads="1"/>
          </p:cNvSpPr>
          <p:nvPr/>
        </p:nvSpPr>
        <p:spPr bwMode="auto">
          <a:xfrm>
            <a:off x="6348059" y="4196169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it-IT" sz="1800" dirty="0" smtClean="0"/>
              <a:t>.27</a:t>
            </a:r>
            <a:endParaRPr lang="it-IT" altLang="it-IT" sz="1800" dirty="0"/>
          </a:p>
        </p:txBody>
      </p:sp>
      <p:sp>
        <p:nvSpPr>
          <p:cNvPr id="77" name="Rettangolo 76"/>
          <p:cNvSpPr/>
          <p:nvPr/>
        </p:nvSpPr>
        <p:spPr>
          <a:xfrm>
            <a:off x="197332" y="6079320"/>
            <a:ext cx="485915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Il benessere psicofisico è più elevato tra i maschi e aumenta tra chi ha figli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2438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4164991" y="2864513"/>
            <a:ext cx="2836318" cy="356358"/>
          </a:xfrm>
        </p:spPr>
        <p:txBody>
          <a:bodyPr>
            <a:normAutofit lnSpcReduction="10000"/>
          </a:bodyPr>
          <a:lstStyle/>
          <a:p>
            <a:r>
              <a:rPr lang="it-IT" altLang="it-IT" i="1" cap="none" dirty="0">
                <a:solidFill>
                  <a:srgbClr val="002060"/>
                </a:solidFill>
                <a:ea typeface="ＭＳ Ｐゴシック" charset="-128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xmlns="" val="14916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1123838"/>
            <a:ext cx="2622150" cy="4601183"/>
          </a:xfrm>
        </p:spPr>
        <p:txBody>
          <a:bodyPr/>
          <a:lstStyle/>
          <a:p>
            <a:r>
              <a:rPr lang="it-IT" dirty="0" smtClean="0"/>
              <a:t>FASI e TEMPI</a:t>
            </a:r>
            <a:br>
              <a:rPr lang="it-IT" dirty="0" smtClean="0"/>
            </a:br>
            <a:endParaRPr lang="it-IT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3842801"/>
              </p:ext>
            </p:extLst>
          </p:nvPr>
        </p:nvGraphicFramePr>
        <p:xfrm>
          <a:off x="2589196" y="762002"/>
          <a:ext cx="6234756" cy="5456794"/>
        </p:xfrm>
        <a:graphic>
          <a:graphicData uri="http://schemas.openxmlformats.org/drawingml/2006/table">
            <a:tbl>
              <a:tblPr/>
              <a:tblGrid>
                <a:gridCol w="2401588">
                  <a:extLst>
                    <a:ext uri="{9D8B030D-6E8A-4147-A177-3AD203B41FA5}">
                      <a16:colId xmlns:a16="http://schemas.microsoft.com/office/drawing/2014/main" xmlns="" val="3783703975"/>
                    </a:ext>
                  </a:extLst>
                </a:gridCol>
                <a:gridCol w="239573">
                  <a:extLst>
                    <a:ext uri="{9D8B030D-6E8A-4147-A177-3AD203B41FA5}">
                      <a16:colId xmlns:a16="http://schemas.microsoft.com/office/drawing/2014/main" xmlns="" val="4243144628"/>
                    </a:ext>
                  </a:extLst>
                </a:gridCol>
                <a:gridCol w="239573">
                  <a:extLst>
                    <a:ext uri="{9D8B030D-6E8A-4147-A177-3AD203B41FA5}">
                      <a16:colId xmlns:a16="http://schemas.microsoft.com/office/drawing/2014/main" xmlns="" val="550639207"/>
                    </a:ext>
                  </a:extLst>
                </a:gridCol>
                <a:gridCol w="239573">
                  <a:extLst>
                    <a:ext uri="{9D8B030D-6E8A-4147-A177-3AD203B41FA5}">
                      <a16:colId xmlns:a16="http://schemas.microsoft.com/office/drawing/2014/main" xmlns="" val="1508444164"/>
                    </a:ext>
                  </a:extLst>
                </a:gridCol>
                <a:gridCol w="239573">
                  <a:extLst>
                    <a:ext uri="{9D8B030D-6E8A-4147-A177-3AD203B41FA5}">
                      <a16:colId xmlns:a16="http://schemas.microsoft.com/office/drawing/2014/main" xmlns="" val="793116983"/>
                    </a:ext>
                  </a:extLst>
                </a:gridCol>
                <a:gridCol w="239573">
                  <a:extLst>
                    <a:ext uri="{9D8B030D-6E8A-4147-A177-3AD203B41FA5}">
                      <a16:colId xmlns:a16="http://schemas.microsoft.com/office/drawing/2014/main" xmlns="" val="3364413235"/>
                    </a:ext>
                  </a:extLst>
                </a:gridCol>
                <a:gridCol w="239573">
                  <a:extLst>
                    <a:ext uri="{9D8B030D-6E8A-4147-A177-3AD203B41FA5}">
                      <a16:colId xmlns:a16="http://schemas.microsoft.com/office/drawing/2014/main" xmlns="" val="3225312030"/>
                    </a:ext>
                  </a:extLst>
                </a:gridCol>
                <a:gridCol w="239573">
                  <a:extLst>
                    <a:ext uri="{9D8B030D-6E8A-4147-A177-3AD203B41FA5}">
                      <a16:colId xmlns:a16="http://schemas.microsoft.com/office/drawing/2014/main" xmlns="" val="850114372"/>
                    </a:ext>
                  </a:extLst>
                </a:gridCol>
                <a:gridCol w="239573">
                  <a:extLst>
                    <a:ext uri="{9D8B030D-6E8A-4147-A177-3AD203B41FA5}">
                      <a16:colId xmlns:a16="http://schemas.microsoft.com/office/drawing/2014/main" xmlns="" val="3753227653"/>
                    </a:ext>
                  </a:extLst>
                </a:gridCol>
                <a:gridCol w="239573">
                  <a:extLst>
                    <a:ext uri="{9D8B030D-6E8A-4147-A177-3AD203B41FA5}">
                      <a16:colId xmlns:a16="http://schemas.microsoft.com/office/drawing/2014/main" xmlns="" val="313864016"/>
                    </a:ext>
                  </a:extLst>
                </a:gridCol>
                <a:gridCol w="239573">
                  <a:extLst>
                    <a:ext uri="{9D8B030D-6E8A-4147-A177-3AD203B41FA5}">
                      <a16:colId xmlns:a16="http://schemas.microsoft.com/office/drawing/2014/main" xmlns="" val="1173203282"/>
                    </a:ext>
                  </a:extLst>
                </a:gridCol>
                <a:gridCol w="239573">
                  <a:extLst>
                    <a:ext uri="{9D8B030D-6E8A-4147-A177-3AD203B41FA5}">
                      <a16:colId xmlns:a16="http://schemas.microsoft.com/office/drawing/2014/main" xmlns="" val="417580331"/>
                    </a:ext>
                  </a:extLst>
                </a:gridCol>
                <a:gridCol w="239573">
                  <a:extLst>
                    <a:ext uri="{9D8B030D-6E8A-4147-A177-3AD203B41FA5}">
                      <a16:colId xmlns:a16="http://schemas.microsoft.com/office/drawing/2014/main" xmlns="" val="1416789635"/>
                    </a:ext>
                  </a:extLst>
                </a:gridCol>
                <a:gridCol w="239573"/>
                <a:gridCol w="239573"/>
                <a:gridCol w="239573"/>
                <a:gridCol w="239573">
                  <a:extLst>
                    <a:ext uri="{9D8B030D-6E8A-4147-A177-3AD203B41FA5}">
                      <a16:colId xmlns:a16="http://schemas.microsoft.com/office/drawing/2014/main" xmlns="" val="1843573139"/>
                    </a:ext>
                  </a:extLst>
                </a:gridCol>
              </a:tblGrid>
              <a:tr h="4106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Attività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2016</a:t>
                      </a:r>
                    </a:p>
                  </a:txBody>
                  <a:tcPr marL="6399" marR="6399" marT="63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                 2017                                  2018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5761563"/>
                  </a:ext>
                </a:extLst>
              </a:tr>
              <a:tr h="49932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3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724239"/>
                  </a:ext>
                </a:extLst>
              </a:tr>
              <a:tr h="483087"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Fase 1: analisi secondaria dati già raccolti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7014576"/>
                  </a:ext>
                </a:extLst>
              </a:tr>
              <a:tr h="483087"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Fase 2: interviste semi-strutturate (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49: 24 PTA;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25 Doc. e Ric.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3416886"/>
                  </a:ext>
                </a:extLst>
              </a:tr>
              <a:tr h="721062"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Fase 3: formulazione e somministrazione questionari on-line 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FFD966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FFD966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FFD966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7850820"/>
                  </a:ext>
                </a:extLst>
              </a:tr>
              <a:tr h="483087"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Fase 4: analisi dei dati e produzione del report di ricerca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3828773"/>
                  </a:ext>
                </a:extLst>
              </a:tr>
              <a:tr h="483087"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Fase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5: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restituzione e presentazione dei risultati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2F75B5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2F75B5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83087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Fase 6: consegna del nuovo questionario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087"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Fase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7: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focus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group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con studenti e dottorandi (8+2)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648088"/>
                  </a:ext>
                </a:extLst>
              </a:tr>
              <a:tr h="483087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Avvio progetto Ascolto Organizzativo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876247"/>
                  </a:ext>
                </a:extLst>
              </a:tr>
              <a:tr h="245112"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Fase 8: formulazione interventi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2971815"/>
                  </a:ext>
                </a:extLst>
              </a:tr>
            </a:tbl>
          </a:graphicData>
        </a:graphic>
      </p:graphicFrame>
      <p:cxnSp>
        <p:nvCxnSpPr>
          <p:cNvPr id="5" name="Connettore 1 4"/>
          <p:cNvCxnSpPr/>
          <p:nvPr/>
        </p:nvCxnSpPr>
        <p:spPr>
          <a:xfrm>
            <a:off x="8104472" y="762002"/>
            <a:ext cx="0" cy="4796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6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1123838"/>
            <a:ext cx="2569029" cy="4601183"/>
          </a:xfrm>
        </p:spPr>
        <p:txBody>
          <a:bodyPr/>
          <a:lstStyle/>
          <a:p>
            <a:r>
              <a:rPr lang="it-IT" dirty="0" smtClean="0"/>
              <a:t>RACCOLTA DEI DATI QUANTITATIVI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569029" y="756135"/>
            <a:ext cx="6255657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/>
              <a:t>I dati sono stati raccolti mediante una </a:t>
            </a:r>
            <a:r>
              <a:rPr lang="it-IT" sz="2000" b="1" dirty="0" err="1" smtClean="0"/>
              <a:t>survey</a:t>
            </a:r>
            <a:r>
              <a:rPr lang="it-IT" sz="2000" b="1" dirty="0" smtClean="0"/>
              <a:t> on-line</a:t>
            </a:r>
            <a:r>
              <a:rPr lang="it-IT" sz="2000" dirty="0" smtClean="0"/>
              <a:t>, cioè attraverso una piattaforma (di proprietà dell’Università di Torino) che invita via mail alla compilazione di un questionario e ne gestisce la somministrazione in modo automatico.</a:t>
            </a:r>
          </a:p>
          <a:p>
            <a:pPr algn="just"/>
            <a:r>
              <a:rPr lang="it-IT" sz="2000" dirty="0" smtClean="0"/>
              <a:t>Per garantire l’anonimato delle risposte, la piattaforma è stata predisposta per cancellare l’indirizzo mail dell’intervistato nel momento stesso in cui ciascuno ha chiuso il questionario: </a:t>
            </a:r>
            <a:r>
              <a:rPr lang="it-IT" sz="2000" b="1" dirty="0" smtClean="0"/>
              <a:t>in nessun modo le risposte date possono essere collegate alla mail di origine dell’invito</a:t>
            </a:r>
            <a:r>
              <a:rPr lang="it-IT" sz="2000" dirty="0" smtClean="0"/>
              <a:t>. A ulteriore tutela, tutti </a:t>
            </a:r>
            <a:r>
              <a:rPr lang="it-IT" sz="2000" b="1" dirty="0" smtClean="0"/>
              <a:t>i dati sono stati manipolati esclusivamente dalle ricercatrici e le analisi sono state effettuate su gruppi di almeno 20 rispondenti</a:t>
            </a:r>
            <a:r>
              <a:rPr lang="it-IT" sz="2000" dirty="0" smtClean="0"/>
              <a:t>.</a:t>
            </a:r>
          </a:p>
          <a:p>
            <a:pPr algn="just"/>
            <a:r>
              <a:rPr lang="it-IT" sz="2000" b="1" dirty="0" smtClean="0"/>
              <a:t>Il questionario </a:t>
            </a:r>
            <a:r>
              <a:rPr lang="it-IT" sz="2000" dirty="0" smtClean="0"/>
              <a:t>proposto </a:t>
            </a:r>
            <a:r>
              <a:rPr lang="it-IT" sz="2000" b="1" dirty="0" smtClean="0"/>
              <a:t>è specifico per popolazione lavorativa, ma ha una parte comune che consente di poter confrontare i risultati.</a:t>
            </a:r>
            <a:r>
              <a:rPr lang="it-IT" sz="2000" dirty="0">
                <a:solidFill>
                  <a:schemeClr val="accent6"/>
                </a:solidFill>
              </a:rPr>
              <a:t> </a:t>
            </a:r>
            <a:endParaRPr lang="it-IT" sz="2000" dirty="0" smtClean="0">
              <a:solidFill>
                <a:schemeClr val="accent6"/>
              </a:solidFill>
            </a:endParaRPr>
          </a:p>
          <a:p>
            <a:pPr algn="just"/>
            <a:r>
              <a:rPr lang="it-IT" sz="2000" dirty="0" smtClean="0">
                <a:solidFill>
                  <a:schemeClr val="accent6"/>
                </a:solidFill>
              </a:rPr>
              <a:t>I </a:t>
            </a:r>
            <a:r>
              <a:rPr lang="it-IT" sz="2000" dirty="0">
                <a:solidFill>
                  <a:schemeClr val="accent6"/>
                </a:solidFill>
              </a:rPr>
              <a:t>dati sono stati raccolti nel periodo 13 giu-30 </a:t>
            </a:r>
            <a:r>
              <a:rPr lang="it-IT" sz="2000" dirty="0" err="1">
                <a:solidFill>
                  <a:schemeClr val="accent6"/>
                </a:solidFill>
              </a:rPr>
              <a:t>lug</a:t>
            </a:r>
            <a:r>
              <a:rPr lang="it-IT" sz="2000" dirty="0">
                <a:solidFill>
                  <a:schemeClr val="accent6"/>
                </a:solidFill>
              </a:rPr>
              <a:t> 2017</a:t>
            </a:r>
          </a:p>
          <a:p>
            <a:pPr algn="just"/>
            <a:endParaRPr lang="it-IT" sz="2100" b="1" dirty="0"/>
          </a:p>
        </p:txBody>
      </p:sp>
    </p:spTree>
    <p:extLst>
      <p:ext uri="{BB962C8B-B14F-4D97-AF65-F5344CB8AC3E}">
        <p14:creationId xmlns:p14="http://schemas.microsoft.com/office/powerpoint/2010/main" xmlns="" val="13750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1123838"/>
            <a:ext cx="2400301" cy="4601183"/>
          </a:xfrm>
        </p:spPr>
        <p:txBody>
          <a:bodyPr/>
          <a:lstStyle/>
          <a:p>
            <a:r>
              <a:rPr lang="it-IT" dirty="0" err="1" smtClean="0"/>
              <a:t>Redemption</a:t>
            </a:r>
            <a:r>
              <a:rPr lang="it-IT" dirty="0" smtClean="0"/>
              <a:t> e</a:t>
            </a:r>
            <a:br>
              <a:rPr lang="it-IT" dirty="0" smtClean="0"/>
            </a:br>
            <a:r>
              <a:rPr lang="it-IT" dirty="0" smtClean="0"/>
              <a:t>Tempi di compilazione</a:t>
            </a:r>
            <a:br>
              <a:rPr lang="it-IT" dirty="0" smtClean="0"/>
            </a:br>
            <a:endParaRPr lang="it-IT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7459050"/>
              </p:ext>
            </p:extLst>
          </p:nvPr>
        </p:nvGraphicFramePr>
        <p:xfrm>
          <a:off x="2627085" y="764276"/>
          <a:ext cx="6284685" cy="5320095"/>
        </p:xfrm>
        <a:graphic>
          <a:graphicData uri="http://schemas.openxmlformats.org/drawingml/2006/table">
            <a:tbl>
              <a:tblPr/>
              <a:tblGrid>
                <a:gridCol w="3315261">
                  <a:extLst>
                    <a:ext uri="{9D8B030D-6E8A-4147-A177-3AD203B41FA5}">
                      <a16:colId xmlns:a16="http://schemas.microsoft.com/office/drawing/2014/main" xmlns="" val="1288368408"/>
                    </a:ext>
                  </a:extLst>
                </a:gridCol>
                <a:gridCol w="879368">
                  <a:extLst>
                    <a:ext uri="{9D8B030D-6E8A-4147-A177-3AD203B41FA5}">
                      <a16:colId xmlns:a16="http://schemas.microsoft.com/office/drawing/2014/main" xmlns="" val="2493441363"/>
                    </a:ext>
                  </a:extLst>
                </a:gridCol>
                <a:gridCol w="1100248">
                  <a:extLst>
                    <a:ext uri="{9D8B030D-6E8A-4147-A177-3AD203B41FA5}">
                      <a16:colId xmlns:a16="http://schemas.microsoft.com/office/drawing/2014/main" xmlns="" val="2515729129"/>
                    </a:ext>
                  </a:extLst>
                </a:gridCol>
                <a:gridCol w="989808">
                  <a:extLst>
                    <a:ext uri="{9D8B030D-6E8A-4147-A177-3AD203B41FA5}">
                      <a16:colId xmlns:a16="http://schemas.microsoft.com/office/drawing/2014/main" xmlns="" val="873013942"/>
                    </a:ext>
                  </a:extLst>
                </a:gridCol>
              </a:tblGrid>
              <a:tr h="3216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Qualità vita lavorativa in POLITO: </a:t>
                      </a:r>
                      <a:r>
                        <a:rPr lang="it-IT" sz="16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survey</a:t>
                      </a:r>
                      <a:r>
                        <a:rPr lang="it-IT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sul personale strutturato. Riepilogo partecipanti al 1 agosto 2017</a:t>
                      </a:r>
                    </a:p>
                  </a:txBody>
                  <a:tcPr marL="7808" marR="7808" marT="7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POPOLAZIONE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928072"/>
                  </a:ext>
                </a:extLst>
              </a:tr>
              <a:tr h="93918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PTA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Professori e ricercatori 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Assegnisti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066400"/>
                  </a:ext>
                </a:extLst>
              </a:tr>
              <a:tr h="68187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Universi,  totale inviti per popolazione</a:t>
                      </a:r>
                    </a:p>
                  </a:txBody>
                  <a:tcPr marL="7808" marR="7808" marT="7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873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896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979722"/>
                  </a:ext>
                </a:extLst>
              </a:tr>
              <a:tr h="30105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08" marR="7808" marT="7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2598877"/>
                  </a:ext>
                </a:extLst>
              </a:tr>
              <a:tr h="32163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rispondenti</a:t>
                      </a:r>
                    </a:p>
                  </a:txBody>
                  <a:tcPr marL="7808" marR="7808" marT="7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2845114"/>
                  </a:ext>
                </a:extLst>
              </a:tr>
              <a:tr h="321638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Redemption</a:t>
                      </a:r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sul totale rispondenti</a:t>
                      </a:r>
                    </a:p>
                  </a:txBody>
                  <a:tcPr marL="7808" marR="7808" marT="7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79,50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46,65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38,50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1589462"/>
                  </a:ext>
                </a:extLst>
              </a:tr>
              <a:tr h="30105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08" marR="7808" marT="7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0365770"/>
                  </a:ext>
                </a:extLst>
              </a:tr>
              <a:tr h="321638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questionari esaustivi</a:t>
                      </a:r>
                    </a:p>
                  </a:txBody>
                  <a:tcPr marL="7808" marR="7808" marT="7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84*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4982125"/>
                  </a:ext>
                </a:extLst>
              </a:tr>
              <a:tr h="518678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Redemption sul totale questionari esaustivi</a:t>
                      </a:r>
                    </a:p>
                  </a:txBody>
                  <a:tcPr marL="7808" marR="7808" marT="7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52,46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31,36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20,34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9215418"/>
                  </a:ext>
                </a:extLst>
              </a:tr>
              <a:tr h="30105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08" marR="7808" marT="7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0130921"/>
                  </a:ext>
                </a:extLst>
              </a:tr>
              <a:tr h="33450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questionari parziali</a:t>
                      </a:r>
                    </a:p>
                  </a:txBody>
                  <a:tcPr marL="7808" marR="7808" marT="7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9492474"/>
                  </a:ext>
                </a:extLst>
              </a:tr>
              <a:tr h="65614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 standard di compilazione     (valore mediano)</a:t>
                      </a:r>
                    </a:p>
                  </a:txBody>
                  <a:tcPr marL="7808" marR="7808" marT="7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35363F"/>
                          </a:solidFill>
                          <a:effectLst/>
                          <a:latin typeface="Calibri" panose="020F0502020204030204" pitchFamily="34" charset="0"/>
                        </a:rPr>
                        <a:t>40 min.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35363F"/>
                          </a:solidFill>
                          <a:effectLst/>
                          <a:latin typeface="Calibri" panose="020F0502020204030204" pitchFamily="34" charset="0"/>
                        </a:rPr>
                        <a:t>28 min. 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35363F"/>
                          </a:solidFill>
                          <a:effectLst/>
                          <a:latin typeface="Calibri" panose="020F0502020204030204" pitchFamily="34" charset="0"/>
                        </a:rPr>
                        <a:t>26 min. </a:t>
                      </a:r>
                    </a:p>
                  </a:txBody>
                  <a:tcPr marL="7808" marR="7808" marT="780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5752980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674717" y="6389273"/>
            <a:ext cx="6859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/>
              <a:t>*al</a:t>
            </a:r>
            <a:r>
              <a:rPr lang="it-IT" sz="1400" b="1" dirty="0" smtClean="0"/>
              <a:t> momento non vengono restituiti i risultati per il ridotto numero di questionari validi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xmlns="" val="34650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>
            <a:spLocks noGrp="1"/>
          </p:cNvSpPr>
          <p:nvPr>
            <p:ph type="ctrTitle"/>
          </p:nvPr>
        </p:nvSpPr>
        <p:spPr>
          <a:xfrm>
            <a:off x="123369" y="-20234"/>
            <a:ext cx="5486400" cy="803051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4000" dirty="0" smtClean="0">
                <a:solidFill>
                  <a:srgbClr val="A9432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Schema Logico del Report</a:t>
            </a:r>
            <a:endParaRPr lang="it-IT" altLang="it-IT" sz="4000" dirty="0">
              <a:solidFill>
                <a:srgbClr val="A9432B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-1" y="752474"/>
            <a:ext cx="6841995" cy="9144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it-IT" sz="2400" dirty="0" smtClean="0">
                <a:solidFill>
                  <a:srgbClr val="C00000"/>
                </a:solidFill>
              </a:rPr>
              <a:t>Per ciascuna popolazione studiata:</a:t>
            </a:r>
          </a:p>
          <a:p>
            <a:pPr algn="just">
              <a:defRPr/>
            </a:pPr>
            <a:r>
              <a:rPr lang="it-IT" sz="2400" dirty="0" smtClean="0">
                <a:solidFill>
                  <a:srgbClr val="C00000"/>
                </a:solidFill>
              </a:rPr>
              <a:t>(1) vengono presentati i risultati inerenti i fattori che, secondo la ricerca scientifica di settore, incidono sul benessere dei lavoratori e sulla qualità della vita al lavoro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0317" y="272882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Fattori lavorativi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087214" y="266425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Fattori organizzativi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21782" y="2756268"/>
            <a:ext cx="231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Fattori interpersonali, relazionali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67045" y="425924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Benessere dei lavoratori</a:t>
            </a:r>
            <a:endParaRPr lang="it-IT" dirty="0"/>
          </a:p>
        </p:txBody>
      </p:sp>
      <p:sp>
        <p:nvSpPr>
          <p:cNvPr id="9" name="Ovale 8"/>
          <p:cNvSpPr/>
          <p:nvPr/>
        </p:nvSpPr>
        <p:spPr>
          <a:xfrm>
            <a:off x="522513" y="2496459"/>
            <a:ext cx="1407886" cy="108857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145877" y="2496458"/>
            <a:ext cx="1407886" cy="108857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3811436" y="2459708"/>
            <a:ext cx="2656115" cy="108857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046513" y="4209146"/>
            <a:ext cx="1765064" cy="78762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/>
          <p:cNvCxnSpPr/>
          <p:nvPr/>
        </p:nvCxnSpPr>
        <p:spPr>
          <a:xfrm>
            <a:off x="1709704" y="3466781"/>
            <a:ext cx="457341" cy="64119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10" idx="4"/>
          </p:cNvCxnSpPr>
          <p:nvPr/>
        </p:nvCxnSpPr>
        <p:spPr>
          <a:xfrm>
            <a:off x="2849820" y="3585029"/>
            <a:ext cx="79225" cy="52294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11" idx="4"/>
          </p:cNvCxnSpPr>
          <p:nvPr/>
        </p:nvCxnSpPr>
        <p:spPr>
          <a:xfrm flipH="1">
            <a:off x="3921782" y="3548279"/>
            <a:ext cx="1217712" cy="660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7057455" y="1112520"/>
            <a:ext cx="1875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Richieste/Risorse a protezione o a detrimento del benessere</a:t>
            </a:r>
            <a:endParaRPr lang="it-IT" dirty="0"/>
          </a:p>
        </p:txBody>
      </p:sp>
      <p:graphicFrame>
        <p:nvGraphicFramePr>
          <p:cNvPr id="25" name="Diagramma 24"/>
          <p:cNvGraphicFramePr/>
          <p:nvPr>
            <p:extLst>
              <p:ext uri="{D42A27DB-BD31-4B8C-83A1-F6EECF244321}">
                <p14:modId xmlns:p14="http://schemas.microsoft.com/office/powerpoint/2010/main" xmlns="" val="1353293165"/>
              </p:ext>
            </p:extLst>
          </p:nvPr>
        </p:nvGraphicFramePr>
        <p:xfrm>
          <a:off x="6841997" y="1712685"/>
          <a:ext cx="2306420" cy="432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Rettangolo 27"/>
          <p:cNvSpPr/>
          <p:nvPr/>
        </p:nvSpPr>
        <p:spPr>
          <a:xfrm>
            <a:off x="123368" y="5205386"/>
            <a:ext cx="65677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400" dirty="0" smtClean="0">
                <a:solidFill>
                  <a:srgbClr val="C00000"/>
                </a:solidFill>
              </a:rPr>
              <a:t>(2) è presentato un bilancio di «salute» in cui si evidenziano aree di benessere e di disagio</a:t>
            </a:r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54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220816" y="767944"/>
            <a:ext cx="873885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it-IT" altLang="it-IT" sz="2200" b="1" dirty="0" smtClean="0">
                <a:latin typeface="+mj-lt"/>
              </a:rPr>
              <a:t>Salute e benessere in relazione al lavoro</a:t>
            </a:r>
            <a:endParaRPr lang="it-IT" altLang="it-IT" sz="2200" b="1" dirty="0">
              <a:latin typeface="+mj-lt"/>
            </a:endParaRPr>
          </a:p>
        </p:txBody>
      </p:sp>
      <p:sp>
        <p:nvSpPr>
          <p:cNvPr id="19472" name="Rectangle 3"/>
          <p:cNvSpPr txBox="1">
            <a:spLocks noRot="1" noChangeArrowheads="1"/>
          </p:cNvSpPr>
          <p:nvPr/>
        </p:nvSpPr>
        <p:spPr bwMode="auto">
          <a:xfrm>
            <a:off x="220817" y="208797"/>
            <a:ext cx="4406591" cy="461665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buSzPct val="85000"/>
              <a:buFont typeface="Wingdings 2" charset="2"/>
              <a:buNone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PROFESSORI E RICERCATORI</a:t>
            </a:r>
            <a:endParaRPr lang="it-IT" altLang="it-IT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901951" y="6492875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Indagine sulla qualità della vita organizzativa, 2017</a:t>
            </a:r>
            <a:endParaRPr lang="it-IT" dirty="0"/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4746568" y="208797"/>
            <a:ext cx="4213104" cy="43704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buSzPct val="85000"/>
              <a:buFont typeface="Wingdings 2" charset="2"/>
              <a:buNone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PTA</a:t>
            </a:r>
            <a:endParaRPr lang="it-IT" altLang="it-IT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3"/>
          <p:cNvSpPr txBox="1">
            <a:spLocks noRot="1" noChangeArrowheads="1"/>
          </p:cNvSpPr>
          <p:nvPr/>
        </p:nvSpPr>
        <p:spPr bwMode="auto">
          <a:xfrm>
            <a:off x="220817" y="1430609"/>
            <a:ext cx="440659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6"/>
                </a:solidFill>
                <a:latin typeface="+mn-lt"/>
              </a:rPr>
              <a:t>Soddisfazione e Benessere Psicologico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6"/>
                </a:solidFill>
                <a:latin typeface="+mn-lt"/>
              </a:rPr>
              <a:t>Vigore, dedizione e assorbimento nel proprio lavoro (</a:t>
            </a:r>
            <a:r>
              <a:rPr lang="it-IT" altLang="it-IT" sz="2000" b="1" i="1" dirty="0">
                <a:solidFill>
                  <a:schemeClr val="accent6"/>
                </a:solidFill>
                <a:latin typeface="+mn-lt"/>
              </a:rPr>
              <a:t>work engagement)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 err="1">
                <a:solidFill>
                  <a:schemeClr val="accent6"/>
                </a:solidFill>
                <a:latin typeface="+mn-lt"/>
              </a:rPr>
              <a:t>Workaholism</a:t>
            </a:r>
            <a:r>
              <a:rPr lang="it-IT" altLang="it-IT" sz="2000" b="1" dirty="0">
                <a:solidFill>
                  <a:schemeClr val="accent6"/>
                </a:solidFill>
                <a:latin typeface="+mn-lt"/>
              </a:rPr>
              <a:t> (lavoro eccessivo e lavoro compulsivo</a:t>
            </a:r>
            <a:r>
              <a:rPr lang="it-IT" altLang="it-IT" sz="2000" b="1" dirty="0" smtClean="0">
                <a:solidFill>
                  <a:schemeClr val="accent6"/>
                </a:solidFill>
                <a:latin typeface="+mn-lt"/>
              </a:rPr>
              <a:t>)*</a:t>
            </a:r>
            <a:endParaRPr lang="it-IT" altLang="it-IT" sz="2000" b="1" dirty="0">
              <a:solidFill>
                <a:schemeClr val="accent6"/>
              </a:solidFill>
              <a:latin typeface="+mn-lt"/>
            </a:endParaRP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6"/>
                </a:solidFill>
                <a:latin typeface="+mn-lt"/>
              </a:rPr>
              <a:t>Esaurimento emotivo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6"/>
                </a:solidFill>
                <a:latin typeface="+mn-lt"/>
              </a:rPr>
              <a:t>Cinismo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6"/>
                </a:solidFill>
                <a:latin typeface="+mn-lt"/>
              </a:rPr>
              <a:t>Necessità di recupero da stress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 smtClean="0">
                <a:solidFill>
                  <a:schemeClr val="accent6"/>
                </a:solidFill>
                <a:latin typeface="+mn-lt"/>
              </a:rPr>
              <a:t>Benessere </a:t>
            </a:r>
            <a:r>
              <a:rPr lang="it-IT" altLang="it-IT" sz="2000" b="1" dirty="0">
                <a:solidFill>
                  <a:schemeClr val="accent6"/>
                </a:solidFill>
                <a:latin typeface="+mn-lt"/>
              </a:rPr>
              <a:t>psicofisico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6"/>
                </a:solidFill>
                <a:latin typeface="+mn-lt"/>
              </a:rPr>
              <a:t>Intenzione di lasciare il lavoro</a:t>
            </a:r>
          </a:p>
        </p:txBody>
      </p:sp>
      <p:sp>
        <p:nvSpPr>
          <p:cNvPr id="3" name="Rettangolo 2"/>
          <p:cNvSpPr/>
          <p:nvPr/>
        </p:nvSpPr>
        <p:spPr>
          <a:xfrm>
            <a:off x="4746568" y="1434963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rgbClr val="0033CC"/>
                </a:solidFill>
                <a:ea typeface="ＭＳ Ｐゴシック" charset="-128"/>
              </a:rPr>
              <a:t>Soddisfazione e Benessere Psicologico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rgbClr val="0033CC"/>
                </a:solidFill>
                <a:ea typeface="ＭＳ Ｐゴシック" charset="-128"/>
              </a:rPr>
              <a:t>Vigore, dedizione e assorbimento nel proprio lavoro (</a:t>
            </a:r>
            <a:r>
              <a:rPr lang="it-IT" altLang="it-IT" sz="2000" b="1" i="1" dirty="0">
                <a:solidFill>
                  <a:srgbClr val="0033CC"/>
                </a:solidFill>
                <a:ea typeface="ＭＳ Ｐゴシック" charset="-128"/>
              </a:rPr>
              <a:t>work engagement)</a:t>
            </a:r>
            <a:endParaRPr lang="it-IT" altLang="it-IT" sz="2000" b="1" dirty="0">
              <a:solidFill>
                <a:srgbClr val="0033CC"/>
              </a:solidFill>
              <a:ea typeface="ＭＳ Ｐゴシック" charset="-128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rgbClr val="0033CC"/>
                </a:solidFill>
                <a:ea typeface="ＭＳ Ｐゴシック" charset="-128"/>
              </a:rPr>
              <a:t>Esaurimento emotivo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rgbClr val="0033CC"/>
                </a:solidFill>
                <a:ea typeface="ＭＳ Ｐゴシック" charset="-128"/>
              </a:rPr>
              <a:t>Cinismo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rgbClr val="0033CC"/>
                </a:solidFill>
                <a:ea typeface="ＭＳ Ｐゴシック" charset="-128"/>
              </a:rPr>
              <a:t>Necessità di recupero da stress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 smtClean="0">
                <a:solidFill>
                  <a:srgbClr val="0033CC"/>
                </a:solidFill>
                <a:ea typeface="ＭＳ Ｐゴシック" charset="-128"/>
              </a:rPr>
              <a:t>Capacità </a:t>
            </a:r>
            <a:r>
              <a:rPr lang="it-IT" altLang="it-IT" sz="2000" b="1" dirty="0">
                <a:solidFill>
                  <a:srgbClr val="0033CC"/>
                </a:solidFill>
                <a:ea typeface="ＭＳ Ｐゴシック" charset="-128"/>
              </a:rPr>
              <a:t>di </a:t>
            </a:r>
            <a:r>
              <a:rPr lang="it-IT" altLang="it-IT" sz="2000" b="1" dirty="0" smtClean="0">
                <a:solidFill>
                  <a:srgbClr val="0033CC"/>
                </a:solidFill>
                <a:ea typeface="ＭＳ Ｐゴシック" charset="-128"/>
              </a:rPr>
              <a:t>lavoro*</a:t>
            </a:r>
            <a:endParaRPr lang="it-IT" altLang="it-IT" sz="2000" b="1" dirty="0">
              <a:solidFill>
                <a:srgbClr val="0033CC"/>
              </a:solidFill>
              <a:ea typeface="ＭＳ Ｐゴシック" charset="-128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rgbClr val="0033CC"/>
                </a:solidFill>
                <a:ea typeface="ＭＳ Ｐゴシック" charset="-128"/>
              </a:rPr>
              <a:t>Benessere psicofisico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rgbClr val="0033CC"/>
                </a:solidFill>
                <a:ea typeface="ＭＳ Ｐゴシック" charset="-128"/>
              </a:rPr>
              <a:t>Intenzione di lasciare il lavoro</a:t>
            </a:r>
          </a:p>
        </p:txBody>
      </p:sp>
    </p:spTree>
    <p:extLst>
      <p:ext uri="{BB962C8B-B14F-4D97-AF65-F5344CB8AC3E}">
        <p14:creationId xmlns:p14="http://schemas.microsoft.com/office/powerpoint/2010/main" xmlns="" val="46286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220816" y="661165"/>
            <a:ext cx="873885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it-IT" altLang="it-IT" sz="2200" b="1" dirty="0" smtClean="0">
                <a:latin typeface="+mj-lt"/>
              </a:rPr>
              <a:t>Fattori lavorativi</a:t>
            </a:r>
            <a:endParaRPr lang="it-IT" altLang="it-IT" sz="2200" b="1" dirty="0">
              <a:latin typeface="+mj-lt"/>
            </a:endParaRPr>
          </a:p>
        </p:txBody>
      </p:sp>
      <p:sp>
        <p:nvSpPr>
          <p:cNvPr id="19472" name="Rectangle 3"/>
          <p:cNvSpPr txBox="1">
            <a:spLocks noRot="1" noChangeArrowheads="1"/>
          </p:cNvSpPr>
          <p:nvPr/>
        </p:nvSpPr>
        <p:spPr bwMode="auto">
          <a:xfrm>
            <a:off x="220817" y="208797"/>
            <a:ext cx="4406591" cy="461665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buSzPct val="85000"/>
              <a:buFont typeface="Wingdings 2" charset="2"/>
              <a:buNone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PROFESSORI E RICERCATORI</a:t>
            </a:r>
            <a:endParaRPr lang="it-IT" altLang="it-IT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901951" y="6492875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Indagine sulla qualità della vita organizzativa, 2017</a:t>
            </a:r>
            <a:endParaRPr lang="it-IT" dirty="0"/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4746568" y="208797"/>
            <a:ext cx="4213104" cy="43704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buSzPct val="85000"/>
              <a:buFont typeface="Wingdings 2" charset="2"/>
              <a:buNone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PTA</a:t>
            </a:r>
            <a:endParaRPr lang="it-IT" altLang="it-IT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3"/>
          <p:cNvSpPr txBox="1">
            <a:spLocks noRot="1" noChangeArrowheads="1"/>
          </p:cNvSpPr>
          <p:nvPr/>
        </p:nvSpPr>
        <p:spPr bwMode="auto">
          <a:xfrm>
            <a:off x="4737409" y="1130358"/>
            <a:ext cx="440659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 eaLnBrk="1" hangingPunct="1">
              <a:buFont typeface="Arial" charset="0"/>
              <a:buChar char="•"/>
            </a:pPr>
            <a:r>
              <a:rPr lang="it-IT" altLang="it-IT" sz="2000" b="1" dirty="0">
                <a:solidFill>
                  <a:srgbClr val="0070C0"/>
                </a:solidFill>
                <a:latin typeface="+mj-lt"/>
              </a:rPr>
              <a:t>Carico di lavoro </a:t>
            </a:r>
            <a:endParaRPr lang="it-IT" altLang="it-IT" sz="2000" b="1" dirty="0" smtClean="0">
              <a:solidFill>
                <a:srgbClr val="0070C0"/>
              </a:solidFill>
              <a:latin typeface="+mj-lt"/>
            </a:endParaRP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altLang="it-IT" sz="2000" b="1" dirty="0" smtClean="0">
                <a:solidFill>
                  <a:srgbClr val="0070C0"/>
                </a:solidFill>
                <a:latin typeface="+mj-lt"/>
              </a:rPr>
              <a:t>Richieste lavorative</a:t>
            </a:r>
            <a:endParaRPr lang="it-IT" altLang="it-IT" sz="2000" b="1" dirty="0">
              <a:solidFill>
                <a:srgbClr val="0070C0"/>
              </a:solidFill>
              <a:latin typeface="+mj-lt"/>
            </a:endParaRP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altLang="it-IT" sz="2000" b="1" dirty="0">
                <a:solidFill>
                  <a:srgbClr val="0070C0"/>
                </a:solidFill>
                <a:latin typeface="+mj-lt"/>
              </a:rPr>
              <a:t>Discrezionalità nell’esercizio delle competenze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altLang="it-IT" sz="2000" b="1" dirty="0">
                <a:solidFill>
                  <a:srgbClr val="0070C0"/>
                </a:solidFill>
                <a:latin typeface="+mj-lt"/>
              </a:rPr>
              <a:t>Autonomia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altLang="it-IT" sz="2000" b="1" dirty="0">
                <a:solidFill>
                  <a:srgbClr val="0070C0"/>
                </a:solidFill>
                <a:latin typeface="+mj-lt"/>
              </a:rPr>
              <a:t>Significato del lavoro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altLang="it-IT" sz="2000" b="1" dirty="0">
                <a:solidFill>
                  <a:srgbClr val="0070C0"/>
                </a:solidFill>
                <a:latin typeface="+mj-lt"/>
              </a:rPr>
              <a:t>Conflitto di ruolo</a:t>
            </a:r>
          </a:p>
        </p:txBody>
      </p:sp>
      <p:sp>
        <p:nvSpPr>
          <p:cNvPr id="3" name="Rettangolo 2"/>
          <p:cNvSpPr/>
          <p:nvPr/>
        </p:nvSpPr>
        <p:spPr>
          <a:xfrm>
            <a:off x="138113" y="1144006"/>
            <a:ext cx="4572000" cy="18912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it-IT" altLang="it-IT" sz="2000" b="1" dirty="0">
                <a:solidFill>
                  <a:schemeClr val="accent6"/>
                </a:solidFill>
                <a:ea typeface="ＭＳ Ｐゴシック" charset="-128"/>
              </a:rPr>
              <a:t>Carico di lavoro </a:t>
            </a:r>
            <a:endParaRPr lang="it-IT" altLang="it-IT" sz="2000" b="1" dirty="0" smtClean="0">
              <a:solidFill>
                <a:schemeClr val="accent6"/>
              </a:solidFill>
              <a:ea typeface="ＭＳ Ｐゴシック" charset="-128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it-IT" altLang="it-IT" sz="2000" b="1" dirty="0" smtClean="0">
                <a:solidFill>
                  <a:schemeClr val="accent6"/>
                </a:solidFill>
                <a:ea typeface="ＭＳ Ｐゴシック" charset="-128"/>
              </a:rPr>
              <a:t>Richieste </a:t>
            </a:r>
            <a:r>
              <a:rPr lang="it-IT" altLang="it-IT" sz="2000" b="1" dirty="0">
                <a:solidFill>
                  <a:schemeClr val="accent6"/>
                </a:solidFill>
                <a:ea typeface="ＭＳ Ｐゴシック" charset="-128"/>
              </a:rPr>
              <a:t>lavorative (fuori orario)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it-IT" altLang="it-IT" sz="2000" b="1" dirty="0">
                <a:solidFill>
                  <a:schemeClr val="accent6"/>
                </a:solidFill>
                <a:ea typeface="ＭＳ Ｐゴシック" charset="-128"/>
              </a:rPr>
              <a:t>Influenza (Partecipazione JCQ)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it-IT" altLang="it-IT" sz="2000" b="1" dirty="0">
                <a:solidFill>
                  <a:schemeClr val="accent6"/>
                </a:solidFill>
                <a:ea typeface="ＭＳ Ｐゴシック" charset="-128"/>
              </a:rPr>
              <a:t>Significato del lavoro</a:t>
            </a:r>
          </a:p>
        </p:txBody>
      </p:sp>
      <p:sp>
        <p:nvSpPr>
          <p:cNvPr id="4" name="Rettangolo 3"/>
          <p:cNvSpPr/>
          <p:nvPr/>
        </p:nvSpPr>
        <p:spPr>
          <a:xfrm>
            <a:off x="4746568" y="372488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70C0"/>
                </a:solidFill>
              </a:rPr>
              <a:t>Disponibilità delle informazioni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70C0"/>
                </a:solidFill>
              </a:rPr>
              <a:t>Qualità della comunicazione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70C0"/>
                </a:solidFill>
              </a:rPr>
              <a:t>Valorizzazione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70C0"/>
                </a:solidFill>
              </a:rPr>
              <a:t>Equità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70C0"/>
                </a:solidFill>
              </a:rPr>
              <a:t>Valutazione della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70C0"/>
                </a:solidFill>
              </a:rPr>
              <a:t>Riconoscimento 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70C0"/>
                </a:solidFill>
              </a:rPr>
              <a:t>Conflittualità</a:t>
            </a:r>
            <a:endParaRPr lang="it-IT" sz="20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70C0"/>
                </a:solidFill>
              </a:rPr>
              <a:t>Comfort ambientale e qualità degli strumenti organizzativi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0817" y="3268331"/>
            <a:ext cx="8738854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it-IT" altLang="it-IT" sz="2200" b="1" dirty="0" smtClean="0">
                <a:latin typeface="+mj-lt"/>
              </a:rPr>
              <a:t>Fattori organizzativi</a:t>
            </a:r>
            <a:endParaRPr lang="it-IT" altLang="it-IT" sz="2200" b="1" dirty="0">
              <a:latin typeface="+mj-lt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38113" y="3724882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6"/>
                </a:solidFill>
                <a:ea typeface="ＭＳ Ｐゴシック" charset="-128"/>
              </a:rPr>
              <a:t> Qualità della comunicazione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6"/>
                </a:solidFill>
                <a:ea typeface="ＭＳ Ｐゴシック" charset="-128"/>
              </a:rPr>
              <a:t>Riconoscimento da parte dell’organizzazione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6"/>
                </a:solidFill>
                <a:ea typeface="ＭＳ Ｐゴシック" charset="-128"/>
              </a:rPr>
              <a:t>Conflittualità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accent6"/>
                </a:solidFill>
                <a:ea typeface="ＭＳ Ｐゴシック" charset="-128"/>
              </a:rPr>
              <a:t>Comfort ambientale e qualità degli strumenti organizzativi</a:t>
            </a:r>
          </a:p>
        </p:txBody>
      </p:sp>
    </p:spTree>
    <p:extLst>
      <p:ext uri="{BB962C8B-B14F-4D97-AF65-F5344CB8AC3E}">
        <p14:creationId xmlns:p14="http://schemas.microsoft.com/office/powerpoint/2010/main" xmlns="" val="287492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nice">
  <a:themeElements>
    <a:clrScheme name="Cornic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rnic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rnic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Cornice</Template>
  <TotalTime>12644</TotalTime>
  <Words>2493</Words>
  <Application>Microsoft Office PowerPoint</Application>
  <PresentationFormat>Presentazione su schermo (4:3)</PresentationFormat>
  <Paragraphs>684</Paragraphs>
  <Slides>36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Cornice</vt:lpstr>
      <vt:lpstr>Valutazione, monitoraggio e supporto  della Qualità della vita organizzativa nel Politecnico di Torino</vt:lpstr>
      <vt:lpstr>PRESUPPOSTI AL PROGETTO CUG </vt:lpstr>
      <vt:lpstr>OBIETTIVI </vt:lpstr>
      <vt:lpstr>FASI e TEMPI </vt:lpstr>
      <vt:lpstr>RACCOLTA DEI DATI QUANTITATIVI </vt:lpstr>
      <vt:lpstr>Redemption e Tempi di compilazione </vt:lpstr>
      <vt:lpstr>Schema Logico del Report</vt:lpstr>
      <vt:lpstr>Diapositiva 8</vt:lpstr>
      <vt:lpstr>Diapositiva 9</vt:lpstr>
      <vt:lpstr>Diapositiva 10</vt:lpstr>
      <vt:lpstr>Benessere e Salute in relazione al lavoro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La relazione tra lavoro, organizzazione e benessere</vt:lpstr>
      <vt:lpstr>PROFESSORI E RICERCATORI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PERSONALE TECNICO AMMINISTRATIVO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gloria</dc:creator>
  <cp:lastModifiedBy>oper</cp:lastModifiedBy>
  <cp:revision>557</cp:revision>
  <cp:lastPrinted>2017-07-04T09:00:26Z</cp:lastPrinted>
  <dcterms:created xsi:type="dcterms:W3CDTF">2017-06-27T09:31:02Z</dcterms:created>
  <dcterms:modified xsi:type="dcterms:W3CDTF">2018-03-01T11:20:11Z</dcterms:modified>
</cp:coreProperties>
</file>