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67" r:id="rId3"/>
    <p:sldId id="277" r:id="rId4"/>
    <p:sldId id="262" r:id="rId5"/>
    <p:sldId id="278" r:id="rId6"/>
    <p:sldId id="273" r:id="rId7"/>
    <p:sldId id="274" r:id="rId8"/>
    <p:sldId id="270" r:id="rId9"/>
    <p:sldId id="269" r:id="rId10"/>
    <p:sldId id="276" r:id="rId11"/>
    <p:sldId id="279" r:id="rId12"/>
    <p:sldId id="289" r:id="rId1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E5047A-10C8-40CB-B3A1-EEFC0CE018AD}" type="datetimeFigureOut">
              <a:rPr lang="it-IT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138FD0-B47D-42E4-AC35-9EEC69C698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53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84773C-10AF-4365-B092-06515EE619E8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EDA36-10F3-44B5-98D6-9670C4763CCD}" type="datetimeFigureOut">
              <a:rPr lang="it-IT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4DCD1-E5DD-43BB-BB47-6921C54918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C94D-BCA2-49EC-BAD2-F973BCC0DCAC}" type="datetimeFigureOut">
              <a:rPr lang="it-IT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E107-AD9E-4CB3-82BC-4B10C6A54F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60B2-24A2-44FC-A422-26E30B51EE9E}" type="datetimeFigureOut">
              <a:rPr lang="it-IT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21D6F-F73B-47A7-BE11-6342187B2F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B5F15-FBB6-4B59-9C50-A0711F3F0609}" type="datetimeFigureOut">
              <a:rPr lang="it-IT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B32BC-EB9F-4DD1-BB08-F4B1566307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DA8D0-1FAE-4481-B39E-FF2FB96A77E5}" type="datetimeFigureOut">
              <a:rPr lang="it-IT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14957-1F45-463E-A927-E05DAD5BA6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7F326-FFE4-4092-AFBA-86F37841AB34}" type="datetimeFigureOut">
              <a:rPr lang="it-IT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176C-082E-4BF6-A106-99E0447F78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2A02E-5574-4CB3-96C4-6742EA084303}" type="datetimeFigureOut">
              <a:rPr lang="it-IT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C295-59C1-4146-8A6C-77057505A5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CCA32-B058-47F7-A765-B0D4E599A589}" type="datetimeFigureOut">
              <a:rPr lang="it-IT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9D683-0E9F-42D4-A554-D5817DA157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9F980-CF61-43EA-9A93-C77B13827F54}" type="datetimeFigureOut">
              <a:rPr lang="it-IT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A5634-7E10-4D8E-B4F7-612C6E4A7A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FEDBB-8A31-40B4-8314-73DDB6AA5EA3}" type="datetimeFigureOut">
              <a:rPr lang="it-IT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8ADC2-148E-4044-A6AA-706D398035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5CB53-4424-4B55-AB40-14FAE86CC532}" type="datetimeFigureOut">
              <a:rPr lang="it-IT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2F5D6-40C1-4108-BF91-A32395B1DB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C57915-219E-4E48-8193-F3E8A33B4049}" type="datetimeFigureOut">
              <a:rPr lang="it-IT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EDE14A-F184-4528-BFB8-1C63CADB0F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sfondo_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96975"/>
            <a:ext cx="75612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IRCCS Ospedale San Camillo Venez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60350"/>
            <a:ext cx="13382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593725"/>
            <a:ext cx="2047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sz="600"/>
              <a:t> </a:t>
            </a:r>
            <a:endParaRPr lang="it-IT"/>
          </a:p>
        </p:txBody>
      </p:sp>
      <p:sp>
        <p:nvSpPr>
          <p:cNvPr id="14341" name="Rettangolo 6"/>
          <p:cNvSpPr>
            <a:spLocks noChangeArrowheads="1"/>
          </p:cNvSpPr>
          <p:nvPr/>
        </p:nvSpPr>
        <p:spPr bwMode="auto">
          <a:xfrm>
            <a:off x="2195513" y="404813"/>
            <a:ext cx="5329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1F497D"/>
                </a:solidFill>
                <a:latin typeface="Garamond" pitchFamily="18" charset="0"/>
                <a:cs typeface="Times New Roman" pitchFamily="18" charset="0"/>
              </a:rPr>
              <a:t>IRCCS SAN CAMILLO - VENEZIA</a:t>
            </a:r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4342" name="Rettangolo 11"/>
          <p:cNvSpPr>
            <a:spLocks noChangeArrowheads="1"/>
          </p:cNvSpPr>
          <p:nvPr/>
        </p:nvSpPr>
        <p:spPr bwMode="auto">
          <a:xfrm flipH="1">
            <a:off x="827088" y="494188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IRCCS</a:t>
            </a: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 flipH="1">
            <a:off x="1619250" y="3141663"/>
            <a:ext cx="358775" cy="12239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210050"/>
          </a:xfrm>
        </p:spPr>
        <p:txBody>
          <a:bodyPr rtlCol="0">
            <a:normAutofit/>
          </a:bodyPr>
          <a:lstStyle/>
          <a:p>
            <a:pPr marL="0" indent="-320040" eaLnBrk="1" fontAlgn="auto" hangingPunct="1"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it-IT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24578" name="Picture 2" descr="IRCCS Ospedale San Camillo Venez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13382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olo 6"/>
          <p:cNvSpPr>
            <a:spLocks noGrp="1"/>
          </p:cNvSpPr>
          <p:nvPr>
            <p:ph type="title"/>
          </p:nvPr>
        </p:nvSpPr>
        <p:spPr>
          <a:xfrm>
            <a:off x="1692275" y="982663"/>
            <a:ext cx="8229600" cy="427037"/>
          </a:xfrm>
        </p:spPr>
        <p:txBody>
          <a:bodyPr>
            <a:spAutoFit/>
          </a:bodyPr>
          <a:lstStyle/>
          <a:p>
            <a:pPr eaLnBrk="1" hangingPunct="1"/>
            <a:r>
              <a:rPr lang="it-IT" sz="2200" b="1" smtClean="0">
                <a:solidFill>
                  <a:srgbClr val="1F497D"/>
                </a:solidFill>
                <a:latin typeface="Garamond" pitchFamily="18" charset="0"/>
                <a:ea typeface="Times New Roman" pitchFamily="18" charset="0"/>
                <a:cs typeface="Arial" charset="0"/>
              </a:rPr>
              <a:t>                 </a:t>
            </a:r>
            <a:endParaRPr lang="it-IT" sz="220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4580" name="Titolo 6"/>
          <p:cNvSpPr txBox="1">
            <a:spLocks/>
          </p:cNvSpPr>
          <p:nvPr/>
        </p:nvSpPr>
        <p:spPr bwMode="auto">
          <a:xfrm>
            <a:off x="1908175" y="92243"/>
            <a:ext cx="64436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2400" b="1" dirty="0">
                <a:solidFill>
                  <a:srgbClr val="1F497D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it-IT" sz="2400" b="1" dirty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rPr>
              <a:t>IRCCS SAN CAMILLO – </a:t>
            </a:r>
            <a:r>
              <a:rPr lang="it-IT" sz="2400" b="1" dirty="0" smtClean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rPr>
              <a:t>VENEZIA</a:t>
            </a:r>
          </a:p>
          <a:p>
            <a:pPr algn="ctr"/>
            <a:endParaRPr lang="it-IT" sz="1100" b="1" dirty="0">
              <a:solidFill>
                <a:srgbClr val="1F497D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PRINCIPALI COLLABORAZIONI INTERNAZIONALI</a:t>
            </a:r>
            <a:endParaRPr lang="it-IT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35150" y="1296988"/>
            <a:ext cx="7058025" cy="5172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it-IT" sz="2000" b="1" i="1" dirty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it-IT" sz="2000" b="1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MIT Massachusetts </a:t>
            </a:r>
            <a:r>
              <a:rPr lang="it-IT" sz="2000" b="1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Institute</a:t>
            </a:r>
            <a:r>
              <a:rPr lang="it-IT" sz="2000" b="1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000" b="1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lang="it-IT" sz="2000" b="1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000" b="1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Technology</a:t>
            </a:r>
            <a:r>
              <a:rPr lang="it-IT" sz="2000" b="1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it-IT" sz="2000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USA</a:t>
            </a:r>
            <a:r>
              <a:rPr lang="it-IT" sz="1600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endParaRPr lang="it-IT" sz="500" b="1" i="1" dirty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it-IT" b="1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Department</a:t>
            </a:r>
            <a:r>
              <a:rPr lang="it-IT" b="1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b="1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lang="it-IT" b="1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b="1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Human</a:t>
            </a:r>
            <a:r>
              <a:rPr lang="it-IT" b="1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b="1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Brain</a:t>
            </a:r>
            <a:r>
              <a:rPr lang="it-IT" b="1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and Cognitive Science</a:t>
            </a:r>
          </a:p>
          <a:p>
            <a:pPr algn="ctr" eaLnBrk="0" hangingPunct="0">
              <a:defRPr/>
            </a:pPr>
            <a:r>
              <a:rPr lang="it-IT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Prof. Emilio </a:t>
            </a:r>
            <a:r>
              <a:rPr lang="it-IT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Bizzi</a:t>
            </a:r>
            <a:endParaRPr lang="it-IT" dirty="0">
              <a:solidFill>
                <a:srgbClr val="FFFF00"/>
              </a:solidFill>
              <a:latin typeface="Calibri" pitchFamily="34" charset="0"/>
              <a:ea typeface="Calibri" pitchFamily="34" charset="0"/>
            </a:endParaRPr>
          </a:p>
          <a:p>
            <a:pPr eaLnBrk="0" hangingPunct="0">
              <a:buFontTx/>
              <a:buChar char="•"/>
              <a:defRPr/>
            </a:pPr>
            <a:endParaRPr lang="it-IT" sz="1600" dirty="0">
              <a:solidFill>
                <a:srgbClr val="FFFF00"/>
              </a:solidFill>
              <a:ea typeface="Calibri" pitchFamily="34" charset="0"/>
            </a:endParaRPr>
          </a:p>
          <a:p>
            <a:pPr algn="ctr" eaLnBrk="0" hangingPunct="0">
              <a:defRPr/>
            </a:pPr>
            <a:r>
              <a:rPr lang="it-IT" sz="2000" b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Universitat</a:t>
            </a:r>
            <a:r>
              <a:rPr lang="it-IT" sz="2000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 </a:t>
            </a:r>
            <a:r>
              <a:rPr lang="it-IT" sz="2000" b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Tübingen</a:t>
            </a:r>
            <a:r>
              <a:rPr lang="it-IT" sz="2000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 - </a:t>
            </a:r>
            <a:r>
              <a:rPr lang="it-IT" sz="2000" b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Germany</a:t>
            </a:r>
            <a:endParaRPr lang="it-IT" sz="2000" dirty="0">
              <a:solidFill>
                <a:srgbClr val="FFFF00"/>
              </a:solidFill>
              <a:ea typeface="Calibri" pitchFamily="34" charset="0"/>
            </a:endParaRPr>
          </a:p>
          <a:p>
            <a:pPr algn="ctr" eaLnBrk="0" hangingPunct="0">
              <a:defRPr/>
            </a:pPr>
            <a:r>
              <a:rPr lang="it-IT" b="1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Institute</a:t>
            </a:r>
            <a:r>
              <a:rPr lang="it-IT" b="1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 </a:t>
            </a:r>
            <a:r>
              <a:rPr lang="it-IT" b="1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of</a:t>
            </a:r>
            <a:r>
              <a:rPr lang="it-IT" b="1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 </a:t>
            </a:r>
            <a:r>
              <a:rPr lang="it-IT" b="1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Medical</a:t>
            </a:r>
            <a:r>
              <a:rPr lang="it-IT" b="1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 </a:t>
            </a:r>
            <a:r>
              <a:rPr lang="it-IT" b="1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Psychology</a:t>
            </a:r>
            <a:r>
              <a:rPr lang="it-IT" b="1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 and </a:t>
            </a:r>
            <a:r>
              <a:rPr lang="it-IT" b="1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Behavioural</a:t>
            </a:r>
            <a:r>
              <a:rPr lang="it-IT" b="1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 </a:t>
            </a:r>
            <a:r>
              <a:rPr lang="it-IT" b="1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Neurobiology</a:t>
            </a:r>
            <a:endParaRPr lang="it-IT" b="1" i="1" dirty="0">
              <a:solidFill>
                <a:srgbClr val="FFFF00"/>
              </a:solidFill>
              <a:latin typeface="Calibri" pitchFamily="34" charset="0"/>
              <a:ea typeface="Calibri" pitchFamily="34" charset="0"/>
            </a:endParaRPr>
          </a:p>
          <a:p>
            <a:pPr algn="ctr" eaLnBrk="0" hangingPunct="0">
              <a:defRPr/>
            </a:pPr>
            <a:r>
              <a:rPr lang="it-IT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Prof. </a:t>
            </a:r>
            <a:r>
              <a:rPr lang="it-IT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Niels</a:t>
            </a:r>
            <a:r>
              <a:rPr lang="it-IT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 </a:t>
            </a:r>
            <a:r>
              <a:rPr lang="it-IT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Birbaumer</a:t>
            </a:r>
            <a:endParaRPr lang="it-IT" dirty="0">
              <a:solidFill>
                <a:srgbClr val="FFFF00"/>
              </a:solidFill>
              <a:latin typeface="Calibri" pitchFamily="34" charset="0"/>
              <a:ea typeface="Calibri" pitchFamily="34" charset="0"/>
            </a:endParaRPr>
          </a:p>
          <a:p>
            <a:pPr eaLnBrk="0" hangingPunct="0">
              <a:defRPr/>
            </a:pPr>
            <a:endParaRPr lang="it-IT" dirty="0">
              <a:solidFill>
                <a:srgbClr val="FFFF00"/>
              </a:solidFill>
              <a:latin typeface="Calibri" pitchFamily="34" charset="0"/>
              <a:ea typeface="Calibri" pitchFamily="34" charset="0"/>
            </a:endParaRPr>
          </a:p>
          <a:p>
            <a:pPr eaLnBrk="0" hangingPunct="0">
              <a:buFontTx/>
              <a:buChar char="•"/>
              <a:defRPr/>
            </a:pPr>
            <a:endParaRPr lang="it-IT" sz="800" dirty="0">
              <a:solidFill>
                <a:srgbClr val="FFFF00"/>
              </a:solidFill>
              <a:ea typeface="Calibri" pitchFamily="34" charset="0"/>
            </a:endParaRPr>
          </a:p>
          <a:p>
            <a:pPr algn="ctr" eaLnBrk="0" hangingPunct="0">
              <a:defRPr/>
            </a:pPr>
            <a:r>
              <a:rPr lang="it-IT" sz="2000" b="1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University</a:t>
            </a:r>
            <a:r>
              <a:rPr lang="it-IT" sz="2000" b="1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 </a:t>
            </a:r>
            <a:r>
              <a:rPr lang="it-IT" sz="2000" b="1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of</a:t>
            </a:r>
            <a:r>
              <a:rPr lang="it-IT" sz="2000" b="1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 Sheffield - </a:t>
            </a:r>
            <a:r>
              <a:rPr lang="it-IT" sz="2000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UK</a:t>
            </a:r>
            <a:endParaRPr lang="it-IT" sz="2000" dirty="0">
              <a:solidFill>
                <a:srgbClr val="FFFF00"/>
              </a:solidFill>
              <a:ea typeface="Calibri" pitchFamily="34" charset="0"/>
            </a:endParaRPr>
          </a:p>
          <a:p>
            <a:pPr algn="ctr" eaLnBrk="0" hangingPunct="0">
              <a:defRPr/>
            </a:pPr>
            <a:r>
              <a:rPr lang="it-IT" b="1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Department</a:t>
            </a:r>
            <a:r>
              <a:rPr lang="it-IT" b="1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 </a:t>
            </a:r>
            <a:r>
              <a:rPr lang="it-IT" b="1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of</a:t>
            </a:r>
            <a:r>
              <a:rPr lang="it-IT" b="1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 </a:t>
            </a:r>
            <a:r>
              <a:rPr lang="it-IT" b="1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 </a:t>
            </a:r>
            <a:r>
              <a:rPr lang="en-GB" b="1" dirty="0" smtClean="0">
                <a:solidFill>
                  <a:srgbClr val="FFFF00"/>
                </a:solidFill>
                <a:latin typeface="+mj-lt"/>
              </a:rPr>
              <a:t>Neuroscience </a:t>
            </a:r>
            <a:r>
              <a:rPr lang="en-GB" b="1" dirty="0" smtClean="0">
                <a:solidFill>
                  <a:srgbClr val="FFFF00"/>
                </a:solidFill>
                <a:latin typeface="+mj-lt"/>
              </a:rPr>
              <a:t>in the Medical School </a:t>
            </a:r>
            <a:endParaRPr lang="it-IT" b="1" i="1" dirty="0">
              <a:solidFill>
                <a:srgbClr val="FFFF00"/>
              </a:solidFill>
              <a:latin typeface="+mj-lt"/>
              <a:ea typeface="Calibri" pitchFamily="34" charset="0"/>
            </a:endParaRPr>
          </a:p>
          <a:p>
            <a:pPr algn="ctr" eaLnBrk="0" hangingPunct="0">
              <a:defRPr/>
            </a:pPr>
            <a:r>
              <a:rPr lang="it-IT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Prof.ssa </a:t>
            </a:r>
            <a:r>
              <a:rPr lang="it-IT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Annalena</a:t>
            </a:r>
            <a:r>
              <a:rPr lang="it-IT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 </a:t>
            </a:r>
            <a:r>
              <a:rPr lang="it-IT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Venneri</a:t>
            </a:r>
            <a:endParaRPr lang="it-IT" i="1" dirty="0">
              <a:solidFill>
                <a:srgbClr val="FFFF00"/>
              </a:solidFill>
              <a:latin typeface="Calibri" pitchFamily="34" charset="0"/>
              <a:ea typeface="Calibri" pitchFamily="34" charset="0"/>
            </a:endParaRPr>
          </a:p>
          <a:p>
            <a:pPr eaLnBrk="0" hangingPunct="0">
              <a:defRPr/>
            </a:pPr>
            <a:endParaRPr lang="it-IT" sz="1600" dirty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endParaRPr lang="it-IT" sz="800" dirty="0">
              <a:solidFill>
                <a:srgbClr val="FFFF00"/>
              </a:solidFill>
              <a:ea typeface="Calibri" pitchFamily="34" charset="0"/>
            </a:endParaRPr>
          </a:p>
          <a:p>
            <a:pPr algn="ctr" eaLnBrk="0" hangingPunct="0">
              <a:defRPr/>
            </a:pPr>
            <a:r>
              <a:rPr lang="it-IT" sz="2000" b="1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  </a:t>
            </a:r>
            <a:r>
              <a:rPr lang="it-IT" sz="2000" b="1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University</a:t>
            </a:r>
            <a:r>
              <a:rPr lang="it-IT" sz="2000" b="1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 College London - </a:t>
            </a:r>
            <a:r>
              <a:rPr lang="it-IT" sz="2000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UK</a:t>
            </a:r>
          </a:p>
          <a:p>
            <a:pPr algn="ctr" eaLnBrk="0" hangingPunct="0">
              <a:defRPr/>
            </a:pPr>
            <a:r>
              <a:rPr lang="it-IT" b="1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   </a:t>
            </a:r>
            <a:r>
              <a:rPr lang="it-IT" b="1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Institute</a:t>
            </a:r>
            <a:r>
              <a:rPr lang="it-IT" b="1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 </a:t>
            </a:r>
            <a:r>
              <a:rPr lang="it-IT" b="1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of</a:t>
            </a:r>
            <a:r>
              <a:rPr lang="it-IT" b="1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 Cognitive </a:t>
            </a:r>
            <a:r>
              <a:rPr lang="it-IT" b="1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Neuroscience</a:t>
            </a:r>
            <a:r>
              <a:rPr lang="it-IT" sz="1400" b="1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 </a:t>
            </a:r>
            <a:endParaRPr lang="it-IT" sz="800" dirty="0">
              <a:solidFill>
                <a:srgbClr val="FFFF00"/>
              </a:solidFill>
              <a:ea typeface="Calibri" pitchFamily="34" charset="0"/>
            </a:endParaRPr>
          </a:p>
          <a:p>
            <a:pPr algn="ctr" eaLnBrk="0" hangingPunct="0">
              <a:defRPr/>
            </a:pPr>
            <a:r>
              <a:rPr lang="it-IT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Prof. Brian </a:t>
            </a:r>
            <a:r>
              <a:rPr lang="it-IT" i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Butterworth</a:t>
            </a:r>
            <a:r>
              <a:rPr lang="it-IT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 </a:t>
            </a:r>
            <a:endParaRPr lang="it-IT" i="1" dirty="0">
              <a:solidFill>
                <a:srgbClr val="FFFF00"/>
              </a:solidFill>
              <a:ea typeface="Calibri" pitchFamily="34" charset="0"/>
            </a:endParaRPr>
          </a:p>
          <a:p>
            <a:pPr eaLnBrk="0" hangingPunct="0">
              <a:defRPr/>
            </a:pPr>
            <a:endParaRPr lang="it-IT" dirty="0">
              <a:solidFill>
                <a:srgbClr val="FFFF00"/>
              </a:solidFill>
              <a:ea typeface="Calibri" pitchFamily="34" charset="0"/>
            </a:endParaRPr>
          </a:p>
        </p:txBody>
      </p:sp>
      <p:pic>
        <p:nvPicPr>
          <p:cNvPr id="24582" name="Immagine 3" descr="mit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287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Immagin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997200"/>
            <a:ext cx="14398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Immagine 5" descr="sheff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005263"/>
            <a:ext cx="757238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Immagine 6" descr="ucl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5157788"/>
            <a:ext cx="100806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fontAlgn="ctr" hangingPunct="1"/>
            <a:endParaRPr lang="it-IT" sz="1050" b="1" dirty="0" smtClean="0">
              <a:solidFill>
                <a:schemeClr val="accent1"/>
              </a:solidFill>
            </a:endParaRPr>
          </a:p>
          <a:p>
            <a:pPr eaLnBrk="1" fontAlgn="ctr" hangingPunct="1"/>
            <a:endParaRPr lang="it-IT" sz="1200" b="1" dirty="0" smtClean="0">
              <a:solidFill>
                <a:schemeClr val="accent1"/>
              </a:solidFill>
            </a:endParaRPr>
          </a:p>
          <a:p>
            <a:pPr eaLnBrk="1" fontAlgn="ctr" hangingPunct="1"/>
            <a:r>
              <a:rPr lang="it-IT" sz="2400" b="1" dirty="0" smtClean="0">
                <a:solidFill>
                  <a:schemeClr val="accent1"/>
                </a:solidFill>
              </a:rPr>
              <a:t>tra laguna e mare </a:t>
            </a:r>
          </a:p>
          <a:p>
            <a:pPr eaLnBrk="1" fontAlgn="ctr" hangingPunct="1"/>
            <a:r>
              <a:rPr lang="it-IT" sz="2400" b="1" dirty="0" smtClean="0">
                <a:solidFill>
                  <a:schemeClr val="accent1"/>
                </a:solidFill>
              </a:rPr>
              <a:t>con ampia spiaggia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b="1" dirty="0" smtClean="0">
                <a:solidFill>
                  <a:schemeClr val="accent1"/>
                </a:solidFill>
              </a:rPr>
              <a:t>privata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</a:p>
          <a:p>
            <a:pPr eaLnBrk="1" fontAlgn="ctr" hangingPunct="1"/>
            <a:r>
              <a:rPr lang="it-IT" sz="2400" b="1" dirty="0" smtClean="0">
                <a:solidFill>
                  <a:schemeClr val="accent1"/>
                </a:solidFill>
              </a:rPr>
              <a:t>parco di oltre 20.000 mq</a:t>
            </a:r>
          </a:p>
          <a:p>
            <a:pPr eaLnBrk="1" fontAlgn="ctr" hangingPunct="1"/>
            <a:endParaRPr lang="it-IT" sz="2400" b="1" dirty="0" smtClean="0">
              <a:solidFill>
                <a:schemeClr val="accent1"/>
              </a:solidFill>
            </a:endParaRPr>
          </a:p>
          <a:p>
            <a:pPr eaLnBrk="1" fontAlgn="ctr" hangingPunct="1"/>
            <a:endParaRPr lang="it-IT" sz="2400" b="1" dirty="0" smtClean="0">
              <a:solidFill>
                <a:schemeClr val="accent1"/>
              </a:solidFill>
            </a:endParaRPr>
          </a:p>
          <a:p>
            <a:pPr eaLnBrk="1" fontAlgn="ctr" hangingPunct="1">
              <a:buFont typeface="Arial" charset="0"/>
              <a:buNone/>
            </a:pPr>
            <a:r>
              <a:rPr lang="it-IT" sz="1800" b="1" i="1" dirty="0" smtClean="0">
                <a:solidFill>
                  <a:schemeClr val="accent1"/>
                </a:solidFill>
              </a:rPr>
              <a:t>	</a:t>
            </a:r>
          </a:p>
          <a:p>
            <a:pPr eaLnBrk="1" fontAlgn="ctr" hangingPunct="1">
              <a:buFont typeface="Arial" charset="0"/>
              <a:buNone/>
            </a:pPr>
            <a:endParaRPr lang="it-IT" sz="1800" b="1" i="1" dirty="0" smtClean="0">
              <a:solidFill>
                <a:schemeClr val="accent1"/>
              </a:solidFill>
            </a:endParaRPr>
          </a:p>
          <a:p>
            <a:pPr eaLnBrk="1" fontAlgn="ctr" hangingPunct="1">
              <a:buFont typeface="Arial" charset="0"/>
              <a:buNone/>
            </a:pPr>
            <a:r>
              <a:rPr lang="it-IT" sz="1800" b="1" i="1" dirty="0" smtClean="0">
                <a:solidFill>
                  <a:schemeClr val="accent1"/>
                </a:solidFill>
              </a:rPr>
              <a:t>	da cui …</a:t>
            </a:r>
          </a:p>
        </p:txBody>
      </p:sp>
      <p:pic>
        <p:nvPicPr>
          <p:cNvPr id="25603" name="Picture 2" descr="IRCCS Ospedale San Camillo Venez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04813"/>
            <a:ext cx="13382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itolo 6"/>
          <p:cNvSpPr>
            <a:spLocks noGrp="1"/>
          </p:cNvSpPr>
          <p:nvPr>
            <p:ph type="title"/>
          </p:nvPr>
        </p:nvSpPr>
        <p:spPr>
          <a:xfrm>
            <a:off x="684213" y="308143"/>
            <a:ext cx="6645275" cy="1015663"/>
          </a:xfrm>
        </p:spPr>
        <p:txBody>
          <a:bodyPr>
            <a:spAutoFit/>
          </a:bodyPr>
          <a:lstStyle/>
          <a:p>
            <a:pPr eaLnBrk="1" hangingPunct="1"/>
            <a:r>
              <a:rPr lang="it-IT" sz="2400" b="1" dirty="0" smtClean="0">
                <a:solidFill>
                  <a:srgbClr val="1F497D"/>
                </a:solidFill>
                <a:latin typeface="Garamond" pitchFamily="18" charset="0"/>
                <a:ea typeface="Times New Roman" pitchFamily="18" charset="0"/>
                <a:cs typeface="Arial" charset="0"/>
              </a:rPr>
              <a:t>                 </a:t>
            </a:r>
            <a:r>
              <a:rPr lang="it-IT" sz="24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>IRCCS SAN CAMILLO – VENEZIA</a:t>
            </a:r>
            <a:br>
              <a:rPr lang="it-IT" sz="24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</a:br>
            <a:r>
              <a:rPr lang="it-IT" sz="11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/>
            </a:r>
            <a:br>
              <a:rPr lang="it-IT" sz="11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</a:br>
            <a:r>
              <a:rPr lang="it-IT" sz="24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>                 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IL CONTESTO AMBIENTALE</a:t>
            </a:r>
            <a:endParaRPr lang="it-IT" sz="2400" dirty="0" smtClean="0">
              <a:solidFill>
                <a:schemeClr val="accent6">
                  <a:lumMod val="75000"/>
                </a:schemeClr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25606" name="Immagine 1" descr="DPP_004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484313"/>
            <a:ext cx="3887787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Immagine 1" descr="DPP_004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005263"/>
            <a:ext cx="39592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fontAlgn="ctr" hangingPunct="1"/>
            <a:endParaRPr lang="it-IT" sz="1050" b="1" dirty="0" smtClean="0">
              <a:solidFill>
                <a:schemeClr val="accent1"/>
              </a:solidFill>
            </a:endParaRPr>
          </a:p>
          <a:p>
            <a:pPr eaLnBrk="1" fontAlgn="ctr" hangingPunct="1"/>
            <a:endParaRPr lang="it-IT" sz="1200" b="1" dirty="0" smtClean="0">
              <a:solidFill>
                <a:schemeClr val="accent1"/>
              </a:solidFill>
            </a:endParaRPr>
          </a:p>
          <a:p>
            <a:pPr eaLnBrk="1" fontAlgn="ctr" hangingPunct="1"/>
            <a:endParaRPr lang="it-IT" sz="2400" b="1" dirty="0" smtClean="0">
              <a:solidFill>
                <a:schemeClr val="accent1"/>
              </a:solidFill>
            </a:endParaRPr>
          </a:p>
          <a:p>
            <a:pPr eaLnBrk="1" fontAlgn="ctr" hangingPunct="1"/>
            <a:endParaRPr lang="it-IT" sz="2400" b="1" dirty="0" smtClean="0">
              <a:solidFill>
                <a:schemeClr val="accent1"/>
              </a:solidFill>
            </a:endParaRPr>
          </a:p>
          <a:p>
            <a:pPr eaLnBrk="1" fontAlgn="ctr" hangingPunct="1">
              <a:buFont typeface="Arial" charset="0"/>
              <a:buNone/>
            </a:pPr>
            <a:r>
              <a:rPr lang="it-IT" sz="1800" b="1" i="1" dirty="0" smtClean="0">
                <a:solidFill>
                  <a:schemeClr val="accent1"/>
                </a:solidFill>
              </a:rPr>
              <a:t>	</a:t>
            </a:r>
          </a:p>
          <a:p>
            <a:pPr eaLnBrk="1" fontAlgn="ctr" hangingPunct="1">
              <a:buFont typeface="Arial" charset="0"/>
              <a:buNone/>
            </a:pPr>
            <a:endParaRPr lang="it-IT" sz="1800" b="1" i="1" dirty="0" smtClean="0">
              <a:solidFill>
                <a:schemeClr val="accent1"/>
              </a:solidFill>
            </a:endParaRPr>
          </a:p>
          <a:p>
            <a:pPr eaLnBrk="1" fontAlgn="ctr" hangingPunct="1">
              <a:buFont typeface="Arial" charset="0"/>
              <a:buNone/>
            </a:pPr>
            <a:r>
              <a:rPr lang="it-IT" sz="1800" b="1" i="1" dirty="0" smtClean="0">
                <a:solidFill>
                  <a:schemeClr val="accent1"/>
                </a:solidFill>
              </a:rPr>
              <a:t>	da cui …</a:t>
            </a:r>
          </a:p>
        </p:txBody>
      </p:sp>
      <p:pic>
        <p:nvPicPr>
          <p:cNvPr id="25603" name="Picture 2" descr="IRCCS Ospedale San Camillo Venez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04813"/>
            <a:ext cx="13382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itolo 6"/>
          <p:cNvSpPr>
            <a:spLocks noGrp="1"/>
          </p:cNvSpPr>
          <p:nvPr>
            <p:ph type="title"/>
          </p:nvPr>
        </p:nvSpPr>
        <p:spPr>
          <a:xfrm>
            <a:off x="684213" y="308143"/>
            <a:ext cx="6645275" cy="1015663"/>
          </a:xfrm>
        </p:spPr>
        <p:txBody>
          <a:bodyPr>
            <a:spAutoFit/>
          </a:bodyPr>
          <a:lstStyle/>
          <a:p>
            <a:pPr eaLnBrk="1" hangingPunct="1"/>
            <a:r>
              <a:rPr lang="it-IT" sz="2400" b="1" dirty="0" smtClean="0">
                <a:solidFill>
                  <a:srgbClr val="1F497D"/>
                </a:solidFill>
                <a:latin typeface="Garamond" pitchFamily="18" charset="0"/>
                <a:ea typeface="Times New Roman" pitchFamily="18" charset="0"/>
                <a:cs typeface="Arial" charset="0"/>
              </a:rPr>
              <a:t>                 </a:t>
            </a:r>
            <a:r>
              <a:rPr lang="it-IT" sz="24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>IRCCS SAN CAMILLO – VENEZIA</a:t>
            </a:r>
            <a:br>
              <a:rPr lang="it-IT" sz="24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</a:br>
            <a:r>
              <a:rPr lang="it-IT" sz="11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/>
            </a:r>
            <a:br>
              <a:rPr lang="it-IT" sz="11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</a:br>
            <a:r>
              <a:rPr lang="it-IT" sz="24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>                 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IL CONTESTO AMBIENTALE</a:t>
            </a:r>
            <a:endParaRPr lang="it-IT" sz="2400" dirty="0" smtClean="0">
              <a:solidFill>
                <a:schemeClr val="accent6">
                  <a:lumMod val="75000"/>
                </a:schemeClr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7" name="Immagine 1" descr="IMG_292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4824"/>
            <a:ext cx="33432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773238"/>
            <a:ext cx="8362950" cy="446405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defRPr/>
            </a:pPr>
            <a:r>
              <a:rPr lang="it-IT" sz="2400" b="1" smtClean="0">
                <a:solidFill>
                  <a:srgbClr val="FFFF00"/>
                </a:solidFill>
              </a:rPr>
              <a:t>1928 </a:t>
            </a:r>
            <a:r>
              <a:rPr lang="it-IT" sz="2400" b="1" i="1" smtClean="0">
                <a:solidFill>
                  <a:srgbClr val="FFFF00"/>
                </a:solidFill>
              </a:rPr>
              <a:t>Istituto Elioterapico</a:t>
            </a:r>
            <a:r>
              <a:rPr lang="it-IT" sz="2400" b="1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it-IT" sz="2400" b="1" smtClean="0">
                <a:solidFill>
                  <a:srgbClr val="FFFF00"/>
                </a:solidFill>
              </a:rPr>
              <a:t>1981 </a:t>
            </a:r>
            <a:r>
              <a:rPr lang="it-IT" sz="2400" b="1" i="1" smtClean="0">
                <a:solidFill>
                  <a:srgbClr val="FFFF00"/>
                </a:solidFill>
              </a:rPr>
              <a:t>Ospedale Classificato</a:t>
            </a:r>
            <a:endParaRPr lang="it-IT" sz="24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lang="it-IT" sz="2400" b="1" smtClean="0">
                <a:solidFill>
                  <a:srgbClr val="FFFF00"/>
                </a:solidFill>
              </a:rPr>
              <a:t>1994 </a:t>
            </a:r>
            <a:r>
              <a:rPr lang="it-IT" sz="2400" b="1" i="1" smtClean="0">
                <a:solidFill>
                  <a:srgbClr val="FFFF00"/>
                </a:solidFill>
              </a:rPr>
              <a:t>“Ospedale Specializzato Regionale”</a:t>
            </a:r>
            <a:r>
              <a:rPr lang="it-IT" sz="2400" b="1" smtClean="0">
                <a:solidFill>
                  <a:srgbClr val="FFFF00"/>
                </a:solidFill>
              </a:rPr>
              <a:t> per la neuroriabilitazione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it-IT" sz="2400" b="1" smtClean="0">
                <a:solidFill>
                  <a:srgbClr val="FFFF00"/>
                </a:solidFill>
              </a:rPr>
              <a:t>2005 </a:t>
            </a:r>
            <a:r>
              <a:rPr lang="it-IT" sz="2400" b="1" i="1" smtClean="0">
                <a:solidFill>
                  <a:srgbClr val="FFFF00"/>
                </a:solidFill>
              </a:rPr>
              <a:t>Istituto di Ricovero e Cura a Carattere Scientifico (I.R.C.C.S.) </a:t>
            </a:r>
            <a:r>
              <a:rPr lang="it-IT" sz="2400" b="1" smtClean="0">
                <a:solidFill>
                  <a:srgbClr val="FFFF00"/>
                </a:solidFill>
              </a:rPr>
              <a:t>specializzato nella </a:t>
            </a:r>
            <a:r>
              <a:rPr lang="it-IT" sz="2400" b="1" i="1" smtClean="0">
                <a:solidFill>
                  <a:srgbClr val="FFFF00"/>
                </a:solidFill>
              </a:rPr>
              <a:t>disciplina “della neuroriabilitazione motoria, della comunicazione e del comportamento”</a:t>
            </a:r>
            <a:endParaRPr lang="it-IT" sz="24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400" smtClean="0"/>
          </a:p>
          <a:p>
            <a:pPr eaLnBrk="1" hangingPunct="1">
              <a:lnSpc>
                <a:spcPct val="90000"/>
              </a:lnSpc>
              <a:defRPr/>
            </a:pPr>
            <a:endParaRPr lang="it-IT" sz="3000" smtClean="0"/>
          </a:p>
          <a:p>
            <a:pPr eaLnBrk="1" hangingPunct="1">
              <a:lnSpc>
                <a:spcPct val="90000"/>
              </a:lnSpc>
              <a:defRPr/>
            </a:pPr>
            <a:endParaRPr lang="it-IT" sz="3000" smtClean="0"/>
          </a:p>
          <a:p>
            <a:pPr eaLnBrk="1" hangingPunct="1">
              <a:lnSpc>
                <a:spcPct val="90000"/>
              </a:lnSpc>
              <a:defRPr/>
            </a:pPr>
            <a:endParaRPr lang="it-IT" sz="3000" smtClean="0"/>
          </a:p>
        </p:txBody>
      </p:sp>
      <p:pic>
        <p:nvPicPr>
          <p:cNvPr id="16386" name="Picture 2" descr="IRCCS Ospedale San Camillo Venez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15113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olo 6"/>
          <p:cNvSpPr>
            <a:spLocks noGrp="1"/>
          </p:cNvSpPr>
          <p:nvPr>
            <p:ph type="title"/>
          </p:nvPr>
        </p:nvSpPr>
        <p:spPr>
          <a:xfrm>
            <a:off x="179388" y="399425"/>
            <a:ext cx="8229600" cy="1015663"/>
          </a:xfrm>
        </p:spPr>
        <p:txBody>
          <a:bodyPr>
            <a:spAutoFit/>
          </a:bodyPr>
          <a:lstStyle/>
          <a:p>
            <a:pPr eaLnBrk="1" hangingPunct="1"/>
            <a:r>
              <a:rPr lang="it-IT" sz="2400" b="1" dirty="0" smtClean="0">
                <a:solidFill>
                  <a:srgbClr val="1F497D"/>
                </a:solidFill>
                <a:latin typeface="Garamond" pitchFamily="18" charset="0"/>
                <a:ea typeface="Times New Roman" pitchFamily="18" charset="0"/>
                <a:cs typeface="Arial" charset="0"/>
              </a:rPr>
              <a:t>                 </a:t>
            </a:r>
            <a:r>
              <a:rPr lang="it-IT" sz="24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>IRCCS SAN CAMILLO – VENEZIA</a:t>
            </a:r>
            <a:br>
              <a:rPr lang="it-IT" sz="24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</a:br>
            <a:r>
              <a:rPr lang="it-IT" sz="11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/>
            </a:r>
            <a:br>
              <a:rPr lang="it-IT" sz="11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</a:br>
            <a:r>
              <a:rPr lang="it-IT" sz="12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>                             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LA STORIA</a:t>
            </a:r>
            <a:endParaRPr lang="it-IT" sz="2400" dirty="0" smtClean="0">
              <a:solidFill>
                <a:schemeClr val="accent6">
                  <a:lumMod val="75000"/>
                </a:schemeClr>
              </a:solidFill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273050" indent="-273050" eaLnBrk="1" hangingPunct="1">
              <a:lnSpc>
                <a:spcPct val="80000"/>
              </a:lnSpc>
              <a:buClr>
                <a:srgbClr val="9BBB59"/>
              </a:buClr>
              <a:buFont typeface="Wingdings 2" pitchFamily="18" charset="2"/>
              <a:buNone/>
            </a:pPr>
            <a:endParaRPr lang="it-IT" sz="1400" smtClean="0"/>
          </a:p>
          <a:p>
            <a:pPr marL="273050" indent="-273050" eaLnBrk="1" hangingPunct="1">
              <a:lnSpc>
                <a:spcPct val="80000"/>
              </a:lnSpc>
              <a:buClr>
                <a:srgbClr val="9BBB59"/>
              </a:buClr>
              <a:buFont typeface="Wingdings 2" pitchFamily="18" charset="2"/>
              <a:buNone/>
            </a:pPr>
            <a:r>
              <a:rPr lang="it-IT" sz="2400" b="1" smtClean="0">
                <a:solidFill>
                  <a:srgbClr val="FFFF00"/>
                </a:solidFill>
              </a:rPr>
              <a:t>					MISSION </a:t>
            </a:r>
          </a:p>
          <a:p>
            <a:pPr marL="273050" indent="-273050" algn="ctr" eaLnBrk="1" hangingPunct="1">
              <a:lnSpc>
                <a:spcPct val="80000"/>
              </a:lnSpc>
              <a:buClr>
                <a:srgbClr val="9BBB59"/>
              </a:buClr>
              <a:buFont typeface="Wingdings 2" pitchFamily="18" charset="2"/>
              <a:buNone/>
            </a:pPr>
            <a:r>
              <a:rPr lang="it-IT" sz="2400" smtClean="0">
                <a:solidFill>
                  <a:srgbClr val="FFFF00"/>
                </a:solidFill>
              </a:rPr>
              <a:t>“ricerca correlata all’assistenza” è  la </a:t>
            </a:r>
            <a:r>
              <a:rPr lang="it-IT" sz="2400" i="1" smtClean="0">
                <a:solidFill>
                  <a:srgbClr val="FFFF00"/>
                </a:solidFill>
              </a:rPr>
              <a:t>mission</a:t>
            </a:r>
            <a:r>
              <a:rPr lang="it-IT" sz="2400" smtClean="0">
                <a:solidFill>
                  <a:srgbClr val="FFFF00"/>
                </a:solidFill>
              </a:rPr>
              <a:t> istituzionale degli Istituti di Ricovero e Cura a Carattere Scientifico (IRCCS), un ristretto gruppo di circa 45 ospedali, pubblici e privati, </a:t>
            </a:r>
          </a:p>
          <a:p>
            <a:pPr marL="273050" indent="-273050" algn="ctr" eaLnBrk="1" hangingPunct="1">
              <a:lnSpc>
                <a:spcPct val="8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None/>
            </a:pPr>
            <a:r>
              <a:rPr lang="it-IT" sz="2400" smtClean="0">
                <a:solidFill>
                  <a:srgbClr val="FFFF00"/>
                </a:solidFill>
              </a:rPr>
              <a:t>con</a:t>
            </a:r>
            <a:r>
              <a:rPr lang="it-IT" sz="2400" i="1" smtClean="0">
                <a:solidFill>
                  <a:srgbClr val="FFFF00"/>
                </a:solidFill>
              </a:rPr>
              <a:t> </a:t>
            </a:r>
            <a:r>
              <a:rPr lang="it-IT" sz="2400" smtClean="0">
                <a:solidFill>
                  <a:srgbClr val="FFFF00"/>
                </a:solidFill>
              </a:rPr>
              <a:t>standard di eccellenza nell’assistenza e nella ricerca</a:t>
            </a:r>
          </a:p>
          <a:p>
            <a:pPr marL="273050" indent="-273050" algn="ctr" eaLnBrk="1" hangingPunct="1">
              <a:lnSpc>
                <a:spcPct val="8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None/>
            </a:pPr>
            <a:endParaRPr lang="it-IT" sz="2400" i="1" smtClean="0">
              <a:solidFill>
                <a:srgbClr val="FFFF00"/>
              </a:solidFill>
            </a:endParaRPr>
          </a:p>
          <a:p>
            <a:pPr marL="273050" indent="-273050" algn="ctr" eaLnBrk="1" hangingPunct="1">
              <a:lnSpc>
                <a:spcPct val="80000"/>
              </a:lnSpc>
              <a:buClr>
                <a:srgbClr val="9BBB59"/>
              </a:buClr>
              <a:buFont typeface="Wingdings 2" pitchFamily="18" charset="2"/>
              <a:buNone/>
            </a:pPr>
            <a:r>
              <a:rPr lang="it-IT" sz="2400" b="1" smtClean="0">
                <a:solidFill>
                  <a:srgbClr val="FFFF00"/>
                </a:solidFill>
              </a:rPr>
              <a:t>RICONOSCIMENTO</a:t>
            </a:r>
          </a:p>
          <a:p>
            <a:pPr marL="273050" indent="-273050" algn="ctr" eaLnBrk="1" hangingPunct="1">
              <a:lnSpc>
                <a:spcPct val="80000"/>
              </a:lnSpc>
              <a:buClr>
                <a:srgbClr val="9BBB59"/>
              </a:buClr>
              <a:buFont typeface="Wingdings 2" pitchFamily="18" charset="2"/>
              <a:buNone/>
            </a:pPr>
            <a:r>
              <a:rPr lang="it-IT" sz="2400" smtClean="0">
                <a:solidFill>
                  <a:srgbClr val="FFFF00"/>
                </a:solidFill>
              </a:rPr>
              <a:t>2005 inizio - 2010 conferma -  2014 attesa di conferma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9BBB59"/>
              </a:buClr>
              <a:buFont typeface="Wingdings 2" pitchFamily="18" charset="2"/>
              <a:buNone/>
            </a:pPr>
            <a:endParaRPr lang="it-IT" sz="2400" i="1" smtClean="0">
              <a:solidFill>
                <a:srgbClr val="FFFF00"/>
              </a:solidFill>
            </a:endParaRPr>
          </a:p>
          <a:p>
            <a:pPr marL="273050" indent="-273050" algn="ctr" eaLnBrk="1" hangingPunct="1">
              <a:lnSpc>
                <a:spcPct val="80000"/>
              </a:lnSpc>
              <a:buClr>
                <a:srgbClr val="9BBB59"/>
              </a:buClr>
              <a:buFont typeface="Wingdings 2" pitchFamily="18" charset="2"/>
              <a:buNone/>
            </a:pPr>
            <a:r>
              <a:rPr lang="it-IT" sz="2400" b="1" smtClean="0">
                <a:solidFill>
                  <a:srgbClr val="FFFF00"/>
                </a:solidFill>
              </a:rPr>
              <a:t>TIPOLOGIA RICERCA </a:t>
            </a:r>
          </a:p>
          <a:p>
            <a:pPr marL="273050" indent="-273050" algn="ctr" eaLnBrk="1" hangingPunct="1">
              <a:lnSpc>
                <a:spcPct val="80000"/>
              </a:lnSpc>
              <a:buClr>
                <a:srgbClr val="9BBB59"/>
              </a:buClr>
              <a:buFont typeface="Wingdings 2" pitchFamily="18" charset="2"/>
              <a:buNone/>
            </a:pPr>
            <a:r>
              <a:rPr lang="it-IT" sz="2400" u="sng" smtClean="0">
                <a:solidFill>
                  <a:srgbClr val="FFFF00"/>
                </a:solidFill>
              </a:rPr>
              <a:t>Traslazionale</a:t>
            </a:r>
            <a:r>
              <a:rPr lang="it-IT" sz="2400" smtClean="0">
                <a:solidFill>
                  <a:srgbClr val="FFFF00"/>
                </a:solidFill>
              </a:rPr>
              <a:t>: ricerca biomedica e pre-clinica che produce risultati </a:t>
            </a:r>
          </a:p>
          <a:p>
            <a:pPr marL="273050" indent="-273050" algn="ctr" eaLnBrk="1" hangingPunct="1">
              <a:lnSpc>
                <a:spcPct val="80000"/>
              </a:lnSpc>
              <a:buClr>
                <a:srgbClr val="9BBB59"/>
              </a:buClr>
              <a:buFont typeface="Wingdings 2" pitchFamily="18" charset="2"/>
              <a:buNone/>
            </a:pPr>
            <a:r>
              <a:rPr lang="it-IT" sz="2400" smtClean="0">
                <a:solidFill>
                  <a:srgbClr val="FFFF00"/>
                </a:solidFill>
              </a:rPr>
              <a:t>		immediatamente trasferibili alla pratica clinica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9BBB59"/>
              </a:buClr>
              <a:buFont typeface="Wingdings 2" pitchFamily="18" charset="2"/>
              <a:buNone/>
            </a:pPr>
            <a:endParaRPr lang="it-IT" sz="2400" smtClean="0"/>
          </a:p>
          <a:p>
            <a:pPr marL="273050" indent="-273050" eaLnBrk="1" hangingPunct="1">
              <a:lnSpc>
                <a:spcPct val="80000"/>
              </a:lnSpc>
              <a:buClr>
                <a:srgbClr val="9BBB59"/>
              </a:buClr>
              <a:buFont typeface="Wingdings 2" pitchFamily="18" charset="2"/>
              <a:buNone/>
            </a:pPr>
            <a:endParaRPr lang="it-IT" sz="1200" smtClean="0"/>
          </a:p>
          <a:p>
            <a:pPr marL="273050" indent="-273050" eaLnBrk="1" hangingPunct="1">
              <a:lnSpc>
                <a:spcPct val="80000"/>
              </a:lnSpc>
              <a:buClr>
                <a:srgbClr val="9BBB59"/>
              </a:buClr>
              <a:buFont typeface="Wingdings 2" pitchFamily="18" charset="2"/>
              <a:buNone/>
            </a:pPr>
            <a:r>
              <a:rPr lang="it-IT" sz="1200" smtClean="0"/>
              <a:t> </a:t>
            </a:r>
            <a:endParaRPr lang="it-IT" sz="1200" smtClean="0">
              <a:solidFill>
                <a:srgbClr val="CC0066"/>
              </a:solidFill>
            </a:endParaRPr>
          </a:p>
          <a:p>
            <a:pPr marL="273050" indent="-273050" eaLnBrk="1" hangingPunct="1">
              <a:lnSpc>
                <a:spcPct val="80000"/>
              </a:lnSpc>
              <a:buClr>
                <a:srgbClr val="9BBB59"/>
              </a:buClr>
              <a:buFont typeface="Wingdings 2" pitchFamily="18" charset="2"/>
              <a:buNone/>
            </a:pPr>
            <a:endParaRPr lang="it-IT" sz="800" smtClean="0"/>
          </a:p>
        </p:txBody>
      </p:sp>
      <p:pic>
        <p:nvPicPr>
          <p:cNvPr id="17410" name="Picture 2" descr="IRCCS Ospedale San Camillo Venez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16256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olo 6"/>
          <p:cNvSpPr>
            <a:spLocks noGrp="1"/>
          </p:cNvSpPr>
          <p:nvPr>
            <p:ph type="title"/>
          </p:nvPr>
        </p:nvSpPr>
        <p:spPr>
          <a:xfrm>
            <a:off x="1619250" y="308144"/>
            <a:ext cx="6346825" cy="1015663"/>
          </a:xfrm>
        </p:spPr>
        <p:txBody>
          <a:bodyPr>
            <a:spAutoFit/>
          </a:bodyPr>
          <a:lstStyle/>
          <a:p>
            <a:pPr eaLnBrk="1" hangingPunct="1"/>
            <a:r>
              <a:rPr lang="it-IT" sz="2200" b="1" dirty="0" smtClean="0">
                <a:solidFill>
                  <a:srgbClr val="1F497D"/>
                </a:solidFill>
                <a:latin typeface="Garamond" pitchFamily="18" charset="0"/>
                <a:ea typeface="Times New Roman" pitchFamily="18" charset="0"/>
                <a:cs typeface="Arial" charset="0"/>
              </a:rPr>
              <a:t>                 </a:t>
            </a:r>
            <a:r>
              <a:rPr lang="it-IT" sz="24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>IRCCS SAN CAMILLO – VENEZIA</a:t>
            </a:r>
            <a:br>
              <a:rPr lang="it-IT" sz="24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</a:br>
            <a:r>
              <a:rPr lang="it-IT" sz="11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/>
            </a:r>
            <a:br>
              <a:rPr lang="it-IT" sz="11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</a:br>
            <a:r>
              <a:rPr lang="it-IT" sz="24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>                 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L’IRCCS</a:t>
            </a:r>
            <a:endParaRPr lang="it-IT" sz="2400" dirty="0" smtClean="0">
              <a:solidFill>
                <a:schemeClr val="accent6">
                  <a:lumMod val="75000"/>
                </a:schemeClr>
              </a:solidFill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94188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</a:pPr>
            <a:endParaRPr lang="it-IT" sz="2400" b="1" smtClean="0">
              <a:solidFill>
                <a:srgbClr val="FFFF00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it-IT" sz="2400" b="1" smtClean="0">
                <a:solidFill>
                  <a:srgbClr val="FFFF00"/>
                </a:solidFill>
              </a:rPr>
              <a:t>Posti letto    100 (in prospettiva 115)</a:t>
            </a:r>
          </a:p>
          <a:p>
            <a:pPr lvl="4" algn="just" eaLnBrk="1" hangingPunct="1">
              <a:spcBef>
                <a:spcPct val="0"/>
              </a:spcBef>
              <a:buFont typeface="Arial" charset="0"/>
              <a:buNone/>
            </a:pPr>
            <a:r>
              <a:rPr lang="it-IT" sz="2400" b="1" smtClean="0">
                <a:solidFill>
                  <a:srgbClr val="FFFF00"/>
                </a:solidFill>
              </a:rPr>
              <a:t>  65 cod. 56</a:t>
            </a:r>
          </a:p>
          <a:p>
            <a:pPr lvl="4" algn="just" eaLnBrk="1" hangingPunct="1">
              <a:spcBef>
                <a:spcPct val="0"/>
              </a:spcBef>
              <a:buFont typeface="Arial" charset="0"/>
              <a:buNone/>
            </a:pPr>
            <a:r>
              <a:rPr lang="it-IT" sz="2400" b="1" smtClean="0">
                <a:solidFill>
                  <a:srgbClr val="FFFF00"/>
                </a:solidFill>
              </a:rPr>
              <a:t>  35 cod. 75</a:t>
            </a:r>
          </a:p>
          <a:p>
            <a:pPr algn="just" eaLnBrk="1" hangingPunct="1">
              <a:lnSpc>
                <a:spcPct val="150000"/>
              </a:lnSpc>
            </a:pPr>
            <a:r>
              <a:rPr lang="it-IT" sz="2400" b="1" smtClean="0">
                <a:solidFill>
                  <a:srgbClr val="FFFF00"/>
                </a:solidFill>
              </a:rPr>
              <a:t>Ricoveri</a:t>
            </a:r>
            <a:r>
              <a:rPr lang="it-IT" sz="2400" smtClean="0">
                <a:solidFill>
                  <a:srgbClr val="FFFF00"/>
                </a:solidFill>
              </a:rPr>
              <a:t>        </a:t>
            </a:r>
            <a:r>
              <a:rPr lang="it-IT" sz="2200" smtClean="0">
                <a:solidFill>
                  <a:srgbClr val="FFFF00"/>
                </a:solidFill>
              </a:rPr>
              <a:t>650/anno</a:t>
            </a:r>
          </a:p>
          <a:p>
            <a:pPr eaLnBrk="1" hangingPunct="1">
              <a:lnSpc>
                <a:spcPct val="150000"/>
              </a:lnSpc>
            </a:pPr>
            <a:r>
              <a:rPr lang="it-IT" sz="2400" b="1" smtClean="0">
                <a:solidFill>
                  <a:srgbClr val="FFFF00"/>
                </a:solidFill>
              </a:rPr>
              <a:t>Certificazione</a:t>
            </a:r>
            <a:r>
              <a:rPr lang="it-IT" sz="2400" smtClean="0">
                <a:solidFill>
                  <a:srgbClr val="FFFF00"/>
                </a:solidFill>
              </a:rPr>
              <a:t>    </a:t>
            </a:r>
            <a:r>
              <a:rPr lang="it-IT" sz="2200" smtClean="0">
                <a:solidFill>
                  <a:srgbClr val="FFFF00"/>
                </a:solidFill>
              </a:rPr>
              <a:t>UNI EN ISO 9001: 2000</a:t>
            </a:r>
          </a:p>
          <a:p>
            <a:pPr algn="just" eaLnBrk="1" hangingPunct="1">
              <a:lnSpc>
                <a:spcPct val="150000"/>
              </a:lnSpc>
            </a:pPr>
            <a:r>
              <a:rPr lang="it-IT" sz="2400" b="1" smtClean="0">
                <a:solidFill>
                  <a:srgbClr val="FFFF00"/>
                </a:solidFill>
              </a:rPr>
              <a:t>Principali patologie trattate</a:t>
            </a:r>
            <a:r>
              <a:rPr lang="it-IT" sz="2400" smtClean="0">
                <a:solidFill>
                  <a:srgbClr val="FFFF00"/>
                </a:solidFill>
              </a:rPr>
              <a:t>  </a:t>
            </a:r>
            <a:r>
              <a:rPr lang="it-IT" sz="2200" smtClean="0">
                <a:solidFill>
                  <a:srgbClr val="FFFF00"/>
                </a:solidFill>
              </a:rPr>
              <a:t>esiti di trauma cranico e spinale, ictus cerebrale, sclerosi multipla, sclerosi laterale amiotrofica, malattia di Parkinson, neuropatie, neoplasie cerebrali, demenze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endParaRPr lang="it-IT" sz="2200" smtClean="0">
              <a:solidFill>
                <a:srgbClr val="FFFF00"/>
              </a:solidFill>
            </a:endParaRPr>
          </a:p>
        </p:txBody>
      </p:sp>
      <p:pic>
        <p:nvPicPr>
          <p:cNvPr id="18434" name="Picture 2" descr="IRCCS Ospedale San Camillo Venez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169862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olo 6"/>
          <p:cNvSpPr>
            <a:spLocks noGrp="1"/>
          </p:cNvSpPr>
          <p:nvPr>
            <p:ph type="title"/>
          </p:nvPr>
        </p:nvSpPr>
        <p:spPr>
          <a:xfrm>
            <a:off x="2484438" y="784225"/>
            <a:ext cx="5745162" cy="427038"/>
          </a:xfrm>
        </p:spPr>
        <p:txBody>
          <a:bodyPr>
            <a:spAutoFit/>
          </a:bodyPr>
          <a:lstStyle/>
          <a:p>
            <a:pPr eaLnBrk="1" hangingPunct="1"/>
            <a:r>
              <a:rPr lang="it-IT" sz="2200" b="1" smtClean="0">
                <a:solidFill>
                  <a:srgbClr val="1F497D"/>
                </a:solidFill>
                <a:latin typeface="Garamond" pitchFamily="18" charset="0"/>
                <a:ea typeface="Times New Roman" pitchFamily="18" charset="0"/>
                <a:cs typeface="Arial" charset="0"/>
              </a:rPr>
              <a:t>                 </a:t>
            </a:r>
            <a:endParaRPr lang="it-IT" sz="220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8436" name="Titolo 6"/>
          <p:cNvSpPr txBox="1">
            <a:spLocks/>
          </p:cNvSpPr>
          <p:nvPr/>
        </p:nvSpPr>
        <p:spPr bwMode="auto">
          <a:xfrm>
            <a:off x="457200" y="338305"/>
            <a:ext cx="822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2400" b="1" dirty="0">
                <a:solidFill>
                  <a:srgbClr val="1F497D"/>
                </a:solidFill>
                <a:latin typeface="Garamond" pitchFamily="18" charset="0"/>
                <a:cs typeface="Times New Roman" pitchFamily="18" charset="0"/>
              </a:rPr>
              <a:t>                       </a:t>
            </a:r>
            <a:r>
              <a:rPr lang="it-IT" sz="2400" b="1" dirty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rPr>
              <a:t>IRCCS SAN CAMILLO – </a:t>
            </a:r>
            <a:r>
              <a:rPr lang="it-IT" sz="2400" b="1" dirty="0" smtClean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rPr>
              <a:t>VENEZIA</a:t>
            </a:r>
          </a:p>
          <a:p>
            <a:pPr algn="ctr"/>
            <a:endParaRPr lang="it-IT" sz="1100" b="1" dirty="0" smtClean="0">
              <a:solidFill>
                <a:srgbClr val="1F497D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                            DATI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SALIENTI</a:t>
            </a:r>
            <a:endParaRPr lang="it-IT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00113" y="2276475"/>
            <a:ext cx="3527425" cy="2376488"/>
          </a:xfrm>
          <a:solidFill>
            <a:schemeClr val="tx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rgbClr val="FFFF00"/>
                </a:solidFill>
              </a:rPr>
              <a:t>Neurologia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rgbClr val="FFFF00"/>
                </a:solidFill>
              </a:rPr>
              <a:t>Fisiatria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rgbClr val="FFFF00"/>
                </a:solidFill>
              </a:rPr>
              <a:t>Cardiologia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rgbClr val="FFFF00"/>
                </a:solidFill>
              </a:rPr>
              <a:t>Ortopedia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rgbClr val="FFFF00"/>
                </a:solidFill>
              </a:rPr>
              <a:t>Urologia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356100" y="2276475"/>
            <a:ext cx="3600450" cy="2376488"/>
          </a:xfrm>
          <a:solidFill>
            <a:schemeClr val="tx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rgbClr val="FFFF00"/>
                </a:solidFill>
              </a:rPr>
              <a:t>Fisioterapia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err="1" smtClean="0">
                <a:solidFill>
                  <a:srgbClr val="FFFF00"/>
                </a:solidFill>
              </a:rPr>
              <a:t>Neurofisiopatologia</a:t>
            </a:r>
            <a:endParaRPr lang="it-IT" sz="2400" b="1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rgbClr val="FFFF00"/>
                </a:solidFill>
              </a:rPr>
              <a:t>Neuropsicologia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rgbClr val="FFFF00"/>
                </a:solidFill>
              </a:rPr>
              <a:t>Diagnostica immagini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rgbClr val="FFFF00"/>
                </a:solidFill>
              </a:rPr>
              <a:t>Doppler vascolare</a:t>
            </a:r>
            <a:endParaRPr lang="it-IT" b="1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19459" name="Picture 2" descr="IRCCS Ospedale San Camillo Venez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04813"/>
            <a:ext cx="1906587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itolo 6"/>
          <p:cNvSpPr>
            <a:spLocks noGrp="1"/>
          </p:cNvSpPr>
          <p:nvPr>
            <p:ph type="title"/>
          </p:nvPr>
        </p:nvSpPr>
        <p:spPr>
          <a:xfrm>
            <a:off x="1476375" y="490705"/>
            <a:ext cx="6192838" cy="1015663"/>
          </a:xfrm>
        </p:spPr>
        <p:txBody>
          <a:bodyPr>
            <a:spAutoFit/>
          </a:bodyPr>
          <a:lstStyle/>
          <a:p>
            <a:pPr eaLnBrk="1" hangingPunct="1"/>
            <a:r>
              <a:rPr lang="it-IT" sz="2400" b="1" dirty="0" smtClean="0">
                <a:solidFill>
                  <a:srgbClr val="1F497D"/>
                </a:solidFill>
                <a:latin typeface="Garamond" pitchFamily="18" charset="0"/>
                <a:ea typeface="Times New Roman" pitchFamily="18" charset="0"/>
                <a:cs typeface="Arial" charset="0"/>
              </a:rPr>
              <a:t>                 </a:t>
            </a:r>
            <a:r>
              <a:rPr lang="it-IT" sz="24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>IRCCS SAN CAMILLO – VENEZIA</a:t>
            </a:r>
            <a:br>
              <a:rPr lang="it-IT" sz="24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</a:br>
            <a:r>
              <a:rPr lang="it-IT" sz="11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/>
            </a:r>
            <a:br>
              <a:rPr lang="it-IT" sz="11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</a:b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                  SERVIZI AMBULATORIALI</a:t>
            </a:r>
            <a:endParaRPr lang="it-IT" sz="2400" dirty="0" smtClean="0">
              <a:solidFill>
                <a:schemeClr val="accent6">
                  <a:lumMod val="75000"/>
                </a:schemeClr>
              </a:solidFill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92275" y="2133600"/>
            <a:ext cx="5832475" cy="3484563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it-IT" sz="2400" b="1" smtClean="0">
                <a:solidFill>
                  <a:srgbClr val="FFFF00"/>
                </a:solidFill>
              </a:rPr>
              <a:t>	Medici			16	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sz="2400" b="1" smtClean="0">
                <a:solidFill>
                  <a:srgbClr val="FFFF00"/>
                </a:solidFill>
              </a:rPr>
              <a:t>Psicologi		  	  5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sz="2400" b="1" smtClean="0">
                <a:solidFill>
                  <a:srgbClr val="FFFF00"/>
                </a:solidFill>
              </a:rPr>
              <a:t>Fisioterapisti		45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sz="2400" b="1" smtClean="0">
                <a:solidFill>
                  <a:srgbClr val="FFFF00"/>
                </a:solidFill>
              </a:rPr>
              <a:t>Logopedisti			  8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sz="2400" b="1" smtClean="0">
                <a:solidFill>
                  <a:srgbClr val="FFFF00"/>
                </a:solidFill>
              </a:rPr>
              <a:t>Infermieri			49	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sz="2400" b="1" smtClean="0">
                <a:solidFill>
                  <a:srgbClr val="FFFF00"/>
                </a:solidFill>
              </a:rPr>
              <a:t>Operatori			68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sz="2400" b="1" smtClean="0">
                <a:solidFill>
                  <a:srgbClr val="FFFF00"/>
                </a:solidFill>
              </a:rPr>
              <a:t>Altro			24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it-IT" sz="2400" b="1" smtClean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sz="2400" b="1" smtClean="0">
                <a:solidFill>
                  <a:srgbClr val="FFFF00"/>
                </a:solidFill>
              </a:rPr>
              <a:t>Ricercatori			50</a:t>
            </a:r>
          </a:p>
          <a:p>
            <a:pPr eaLnBrk="1" hangingPunct="1"/>
            <a:endParaRPr lang="it-IT" sz="2400" smtClean="0">
              <a:solidFill>
                <a:srgbClr val="FFFF00"/>
              </a:solidFill>
            </a:endParaRPr>
          </a:p>
        </p:txBody>
      </p:sp>
      <p:pic>
        <p:nvPicPr>
          <p:cNvPr id="20482" name="Picture 2" descr="IRCCS Ospedale San Camillo Venez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155416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olo 6"/>
          <p:cNvSpPr>
            <a:spLocks noGrp="1"/>
          </p:cNvSpPr>
          <p:nvPr>
            <p:ph type="title"/>
          </p:nvPr>
        </p:nvSpPr>
        <p:spPr>
          <a:xfrm>
            <a:off x="1331913" y="490705"/>
            <a:ext cx="6130925" cy="1015663"/>
          </a:xfrm>
        </p:spPr>
        <p:txBody>
          <a:bodyPr>
            <a:spAutoFit/>
          </a:bodyPr>
          <a:lstStyle/>
          <a:p>
            <a:pPr eaLnBrk="1" hangingPunct="1"/>
            <a:r>
              <a:rPr lang="it-IT" sz="2200" b="1" dirty="0" smtClean="0">
                <a:solidFill>
                  <a:srgbClr val="1F497D"/>
                </a:solidFill>
                <a:latin typeface="Garamond" pitchFamily="18" charset="0"/>
                <a:ea typeface="Times New Roman" pitchFamily="18" charset="0"/>
                <a:cs typeface="Arial" charset="0"/>
              </a:rPr>
              <a:t>                 </a:t>
            </a:r>
            <a:r>
              <a:rPr lang="it-IT" sz="24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>IRCCS SAN CAMILLO – VENEZIA</a:t>
            </a:r>
            <a:br>
              <a:rPr lang="it-IT" sz="24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</a:br>
            <a:r>
              <a:rPr lang="it-IT" sz="11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/>
            </a:r>
            <a:br>
              <a:rPr lang="it-IT" sz="11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</a:br>
            <a:r>
              <a:rPr lang="it-IT" sz="24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>               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IL PERSONALE</a:t>
            </a:r>
            <a:endParaRPr lang="it-IT" sz="2400" dirty="0" smtClean="0">
              <a:solidFill>
                <a:schemeClr val="accent6">
                  <a:lumMod val="75000"/>
                </a:schemeClr>
              </a:solidFill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IRCCS Ospedale San Camillo Venez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04813"/>
            <a:ext cx="15843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olo 6"/>
          <p:cNvSpPr>
            <a:spLocks noGrp="1"/>
          </p:cNvSpPr>
          <p:nvPr>
            <p:ph type="title"/>
          </p:nvPr>
        </p:nvSpPr>
        <p:spPr>
          <a:xfrm>
            <a:off x="1763713" y="562142"/>
            <a:ext cx="5843587" cy="1015663"/>
          </a:xfrm>
        </p:spPr>
        <p:txBody>
          <a:bodyPr>
            <a:spAutoFit/>
          </a:bodyPr>
          <a:lstStyle/>
          <a:p>
            <a:pPr eaLnBrk="1" hangingPunct="1"/>
            <a:r>
              <a:rPr lang="it-IT" sz="2400" b="1" dirty="0" smtClean="0">
                <a:solidFill>
                  <a:srgbClr val="1F497D"/>
                </a:solidFill>
                <a:latin typeface="Garamond" pitchFamily="18" charset="0"/>
                <a:ea typeface="Times New Roman" pitchFamily="18" charset="0"/>
                <a:cs typeface="Arial" charset="0"/>
              </a:rPr>
              <a:t>                 </a:t>
            </a:r>
            <a:r>
              <a:rPr lang="it-IT" sz="24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>IRCCS SAN CAMILLO – VENEZIA</a:t>
            </a:r>
            <a:br>
              <a:rPr lang="it-IT" sz="24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</a:br>
            <a:r>
              <a:rPr lang="it-IT" sz="11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/>
            </a:r>
            <a:br>
              <a:rPr lang="it-IT" sz="11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</a:br>
            <a:r>
              <a:rPr lang="it-IT" sz="240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>                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LE LINEE </a:t>
            </a:r>
            <a:r>
              <a:rPr lang="it-IT" sz="2400" b="1" dirty="0" err="1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DI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 RICERCA</a:t>
            </a:r>
            <a:endParaRPr lang="it-IT" sz="2400" dirty="0" smtClean="0">
              <a:solidFill>
                <a:schemeClr val="accent6">
                  <a:lumMod val="75000"/>
                </a:schemeClr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900113" y="1844675"/>
            <a:ext cx="7200900" cy="3917950"/>
          </a:xfrm>
          <a:solidFill>
            <a:schemeClr val="tx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ctr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FFFF00"/>
                </a:solidFill>
              </a:rPr>
              <a:t>1 Presupposti neurobiologici del recupero funzionale</a:t>
            </a:r>
            <a:endParaRPr lang="it-IT" sz="2400" b="1" i="1" dirty="0" smtClean="0">
              <a:solidFill>
                <a:srgbClr val="FFFF00"/>
              </a:solidFill>
            </a:endParaRPr>
          </a:p>
          <a:p>
            <a:pPr eaLnBrk="1" fontAlgn="ctr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FFFF00"/>
                </a:solidFill>
              </a:rPr>
              <a:t>2 Neurofisiologia clinica </a:t>
            </a:r>
          </a:p>
          <a:p>
            <a:pPr eaLnBrk="1" fontAlgn="ctr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FFFF00"/>
                </a:solidFill>
              </a:rPr>
              <a:t>3 Neurofarmacologia e riabilitazione </a:t>
            </a:r>
          </a:p>
          <a:p>
            <a:pPr eaLnBrk="1" fontAlgn="ctr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FFFF00"/>
                </a:solidFill>
              </a:rPr>
              <a:t>4 Telemedicina e riabilitazione </a:t>
            </a:r>
          </a:p>
          <a:p>
            <a:pPr eaLnBrk="1" fontAlgn="ctr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FFFF00"/>
                </a:solidFill>
              </a:rPr>
              <a:t>5 Riabilitazione neuropsicologica e  comportamentale </a:t>
            </a:r>
          </a:p>
          <a:p>
            <a:pPr eaLnBrk="1" fontAlgn="ctr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FFFF00"/>
                </a:solidFill>
              </a:rPr>
              <a:t>6 Tecnologie innovative e riabilitazione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2348880"/>
            <a:ext cx="6996112" cy="367312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-319088" eaLnBrk="1" hangingPunct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rgbClr val="FFFF00"/>
                </a:solidFill>
              </a:rPr>
              <a:t>Cinematica e Robotica</a:t>
            </a:r>
          </a:p>
          <a:p>
            <a:pPr marL="0" indent="-319088" eaLnBrk="1" hangingPunct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rgbClr val="FFFF00"/>
                </a:solidFill>
              </a:rPr>
              <a:t>Neurofisiologia</a:t>
            </a:r>
          </a:p>
          <a:p>
            <a:pPr marL="0" indent="-319088" eaLnBrk="1" hangingPunct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rgbClr val="FFFF00"/>
                </a:solidFill>
              </a:rPr>
              <a:t>Neurobiologia Molecolare</a:t>
            </a:r>
          </a:p>
          <a:p>
            <a:pPr marL="0" indent="-319088" eaLnBrk="1" hangingPunct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rgbClr val="FFFF00"/>
                </a:solidFill>
              </a:rPr>
              <a:t>Neurochimica e Neurofarmacologia</a:t>
            </a:r>
          </a:p>
          <a:p>
            <a:pPr marL="0" indent="-319088" eaLnBrk="1" hangingPunct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rgbClr val="FFFF00"/>
                </a:solidFill>
              </a:rPr>
              <a:t>Malattie Neuromuscolari</a:t>
            </a:r>
          </a:p>
          <a:p>
            <a:pPr marL="0" indent="-319088" eaLnBrk="1" hangingPunct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rgbClr val="FFFF00"/>
                </a:solidFill>
              </a:rPr>
              <a:t>Neuropsicologia</a:t>
            </a:r>
          </a:p>
          <a:p>
            <a:pPr marL="0" indent="-319088" eaLnBrk="1" hangingPunct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it-IT" sz="2400" dirty="0" err="1" smtClean="0">
                <a:solidFill>
                  <a:srgbClr val="FFFF00"/>
                </a:solidFill>
              </a:rPr>
              <a:t>Neuroimaging</a:t>
            </a:r>
            <a:r>
              <a:rPr lang="it-IT" sz="2400" dirty="0" smtClean="0">
                <a:solidFill>
                  <a:srgbClr val="FFFF00"/>
                </a:solidFill>
              </a:rPr>
              <a:t> Funzionale</a:t>
            </a:r>
          </a:p>
          <a:p>
            <a:pPr marL="0" indent="-319088" eaLnBrk="1" hangingPunct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rgbClr val="FFFF00"/>
                </a:solidFill>
              </a:rPr>
              <a:t>Malattia di Parkinson e disturbi del movimento</a:t>
            </a:r>
          </a:p>
          <a:p>
            <a:pPr marL="0" indent="-319088" eaLnBrk="1" hangingPunct="1"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it-IT" sz="3600" dirty="0" smtClean="0">
              <a:solidFill>
                <a:srgbClr val="376092"/>
              </a:solidFill>
            </a:endParaRPr>
          </a:p>
          <a:p>
            <a:pPr marL="0" indent="-319088" eaLnBrk="1" hangingPunct="1">
              <a:defRPr/>
            </a:pPr>
            <a:endParaRPr lang="it-IT" dirty="0" smtClean="0"/>
          </a:p>
        </p:txBody>
      </p:sp>
      <p:pic>
        <p:nvPicPr>
          <p:cNvPr id="22530" name="Picture 2" descr="IRCCS Ospedale San Camillo Venez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4963"/>
            <a:ext cx="15843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olo 6"/>
          <p:cNvSpPr>
            <a:spLocks noGrp="1"/>
          </p:cNvSpPr>
          <p:nvPr>
            <p:ph type="title"/>
          </p:nvPr>
        </p:nvSpPr>
        <p:spPr>
          <a:xfrm>
            <a:off x="3059113" y="622300"/>
            <a:ext cx="5421312" cy="427038"/>
          </a:xfrm>
        </p:spPr>
        <p:txBody>
          <a:bodyPr>
            <a:spAutoFit/>
          </a:bodyPr>
          <a:lstStyle/>
          <a:p>
            <a:pPr eaLnBrk="1" hangingPunct="1"/>
            <a:r>
              <a:rPr lang="it-IT" sz="2200" b="1" dirty="0" smtClean="0">
                <a:solidFill>
                  <a:srgbClr val="1F497D"/>
                </a:solidFill>
                <a:latin typeface="Garamond" pitchFamily="18" charset="0"/>
                <a:ea typeface="Times New Roman" pitchFamily="18" charset="0"/>
                <a:cs typeface="Arial" charset="0"/>
              </a:rPr>
              <a:t>                 </a:t>
            </a:r>
            <a:endParaRPr lang="it-IT" sz="22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2532" name="Titolo 6"/>
          <p:cNvSpPr txBox="1">
            <a:spLocks/>
          </p:cNvSpPr>
          <p:nvPr/>
        </p:nvSpPr>
        <p:spPr bwMode="auto">
          <a:xfrm>
            <a:off x="2124075" y="426963"/>
            <a:ext cx="5472113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2200" b="1" dirty="0">
                <a:solidFill>
                  <a:srgbClr val="1F497D"/>
                </a:solidFill>
                <a:latin typeface="Garamond" pitchFamily="18" charset="0"/>
                <a:cs typeface="Times New Roman" pitchFamily="18" charset="0"/>
              </a:rPr>
              <a:t>                 </a:t>
            </a:r>
            <a:r>
              <a:rPr lang="it-IT" sz="2400" b="1" dirty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rPr>
              <a:t>IRCCS SAN CAMILLO – </a:t>
            </a:r>
            <a:r>
              <a:rPr lang="it-IT" sz="2400" b="1" dirty="0" smtClean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rPr>
              <a:t>VENEZIA</a:t>
            </a:r>
          </a:p>
          <a:p>
            <a:pPr algn="ctr"/>
            <a:r>
              <a:rPr lang="it-IT" sz="1100" b="1" dirty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it-IT" sz="1100" b="1" dirty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rPr>
            </a:br>
            <a:r>
              <a:rPr lang="it-IT" sz="2400" b="1" dirty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rPr>
              <a:t>              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I LABORATORI </a:t>
            </a:r>
            <a:r>
              <a:rPr lang="it-IT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DI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RICERCA</a:t>
            </a:r>
            <a:endParaRPr lang="it-IT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2060848"/>
            <a:ext cx="6419850" cy="410445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-319088" eaLnBrk="1" hangingPunct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it-IT" sz="2400" dirty="0" err="1" smtClean="0">
                <a:solidFill>
                  <a:srgbClr val="FFFF00"/>
                </a:solidFill>
              </a:rPr>
              <a:t>Teleriabilitazione</a:t>
            </a:r>
            <a:endParaRPr lang="it-IT" sz="2400" dirty="0" smtClean="0">
              <a:solidFill>
                <a:srgbClr val="FFFF00"/>
              </a:solidFill>
            </a:endParaRPr>
          </a:p>
          <a:p>
            <a:pPr marL="0" indent="-319088" eaLnBrk="1" hangingPunct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rgbClr val="FFFF00"/>
                </a:solidFill>
              </a:rPr>
              <a:t>Realtà virtuale</a:t>
            </a:r>
          </a:p>
          <a:p>
            <a:pPr marL="0" indent="-319088" eaLnBrk="1" hangingPunct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it-IT" sz="2400" dirty="0" err="1" smtClean="0">
                <a:solidFill>
                  <a:srgbClr val="FFFF00"/>
                </a:solidFill>
              </a:rPr>
              <a:t>Brain</a:t>
            </a:r>
            <a:r>
              <a:rPr lang="it-IT" sz="2400" dirty="0" smtClean="0">
                <a:solidFill>
                  <a:srgbClr val="FFFF00"/>
                </a:solidFill>
              </a:rPr>
              <a:t> Computer Interface – BCI</a:t>
            </a:r>
          </a:p>
          <a:p>
            <a:pPr marL="0" indent="-319088" eaLnBrk="1" hangingPunct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rgbClr val="FFFF00"/>
                </a:solidFill>
              </a:rPr>
              <a:t>Riabilitazione del </a:t>
            </a:r>
            <a:r>
              <a:rPr lang="it-IT" sz="2400" dirty="0" err="1" smtClean="0">
                <a:solidFill>
                  <a:srgbClr val="FFFF00"/>
                </a:solidFill>
              </a:rPr>
              <a:t>neglect</a:t>
            </a:r>
            <a:endParaRPr lang="it-IT" sz="2400" dirty="0" smtClean="0">
              <a:solidFill>
                <a:srgbClr val="FFFF00"/>
              </a:solidFill>
            </a:endParaRPr>
          </a:p>
          <a:p>
            <a:pPr marL="0" indent="-319088" eaLnBrk="1" hangingPunct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rgbClr val="FFFF00"/>
                </a:solidFill>
              </a:rPr>
              <a:t>Riabilitazione dell’afasia e del calcolo</a:t>
            </a:r>
          </a:p>
          <a:p>
            <a:pPr marL="0" indent="-319088" eaLnBrk="1" hangingPunct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it-IT" sz="2400" dirty="0" err="1" smtClean="0">
                <a:solidFill>
                  <a:srgbClr val="FFFF00"/>
                </a:solidFill>
              </a:rPr>
              <a:t>MicroRNA</a:t>
            </a:r>
            <a:endParaRPr lang="it-IT" sz="2400" dirty="0" smtClean="0">
              <a:solidFill>
                <a:srgbClr val="FFFF00"/>
              </a:solidFill>
            </a:endParaRPr>
          </a:p>
          <a:p>
            <a:pPr marL="0" indent="-319088" eaLnBrk="1" hangingPunct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rgbClr val="FFFF00"/>
                </a:solidFill>
              </a:rPr>
              <a:t>Controllo di bracci robotici in riabilitazione</a:t>
            </a:r>
          </a:p>
          <a:p>
            <a:pPr marL="0" indent="-319088" eaLnBrk="1" hangingPunct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rgbClr val="FFFF00"/>
                </a:solidFill>
              </a:rPr>
              <a:t>Risonanza funzionale</a:t>
            </a:r>
          </a:p>
          <a:p>
            <a:pPr marL="0" indent="-319088" eaLnBrk="1" hangingPunct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rgbClr val="FFFF00"/>
                </a:solidFill>
              </a:rPr>
              <a:t>Stimolazione elettrica corticale</a:t>
            </a:r>
          </a:p>
          <a:p>
            <a:pPr marL="0" indent="-319088" eaLnBrk="1" hangingPunct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it-IT" sz="2400" dirty="0" err="1" smtClean="0">
                <a:solidFill>
                  <a:srgbClr val="FFFF00"/>
                </a:solidFill>
              </a:rPr>
              <a:t>Magnetoencefalografia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</a:p>
          <a:p>
            <a:pPr marL="0" indent="-319088" eaLnBrk="1" hangingPunct="1">
              <a:defRPr/>
            </a:pPr>
            <a:endParaRPr lang="it-IT" dirty="0" smtClean="0"/>
          </a:p>
        </p:txBody>
      </p:sp>
      <p:pic>
        <p:nvPicPr>
          <p:cNvPr id="23554" name="Picture 2" descr="IRCCS Ospedale San Camillo Venez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04813"/>
            <a:ext cx="13382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olo 6"/>
          <p:cNvSpPr>
            <a:spLocks noGrp="1"/>
          </p:cNvSpPr>
          <p:nvPr>
            <p:ph type="title"/>
          </p:nvPr>
        </p:nvSpPr>
        <p:spPr>
          <a:xfrm>
            <a:off x="0" y="620713"/>
            <a:ext cx="8229600" cy="427037"/>
          </a:xfrm>
        </p:spPr>
        <p:txBody>
          <a:bodyPr>
            <a:spAutoFit/>
          </a:bodyPr>
          <a:lstStyle/>
          <a:p>
            <a:pPr eaLnBrk="1" hangingPunct="1"/>
            <a:r>
              <a:rPr lang="it-IT" sz="2200" b="1" smtClean="0">
                <a:solidFill>
                  <a:srgbClr val="1F497D"/>
                </a:solidFill>
                <a:latin typeface="Garamond" pitchFamily="18" charset="0"/>
                <a:ea typeface="Times New Roman" pitchFamily="18" charset="0"/>
                <a:cs typeface="Arial" charset="0"/>
              </a:rPr>
              <a:t>                 </a:t>
            </a:r>
            <a:endParaRPr lang="it-IT" sz="220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3556" name="Titolo 6"/>
          <p:cNvSpPr txBox="1">
            <a:spLocks/>
          </p:cNvSpPr>
          <p:nvPr/>
        </p:nvSpPr>
        <p:spPr bwMode="auto">
          <a:xfrm>
            <a:off x="1692275" y="346243"/>
            <a:ext cx="54006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2200" b="1" dirty="0">
                <a:solidFill>
                  <a:srgbClr val="1F497D"/>
                </a:solidFill>
                <a:latin typeface="Garamond" pitchFamily="18" charset="0"/>
                <a:cs typeface="Times New Roman" pitchFamily="18" charset="0"/>
              </a:rPr>
              <a:t>                 </a:t>
            </a:r>
            <a:r>
              <a:rPr lang="it-IT" sz="2400" b="1" dirty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rPr>
              <a:t>IRCCS SAN CAMILLO – </a:t>
            </a:r>
            <a:r>
              <a:rPr lang="it-IT" sz="2400" b="1" dirty="0" smtClean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rPr>
              <a:t>VENEZIA</a:t>
            </a:r>
          </a:p>
          <a:p>
            <a:pPr algn="ctr"/>
            <a:r>
              <a:rPr lang="it-IT" sz="1100" b="1" dirty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it-IT" sz="1100" b="1" dirty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rPr>
            </a:br>
            <a:r>
              <a:rPr lang="it-IT" sz="2400" b="1" dirty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rPr>
              <a:t>                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ELEMENTI CARATTERIZZANTI</a:t>
            </a:r>
            <a:endParaRPr lang="it-IT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347</Words>
  <Application>Microsoft Office PowerPoint</Application>
  <PresentationFormat>Presentazione su schermo (4:3)</PresentationFormat>
  <Paragraphs>131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                 IRCCS SAN CAMILLO – VENEZIA                                LA STORIA</vt:lpstr>
      <vt:lpstr>                 IRCCS SAN CAMILLO – VENEZIA                    L’IRCCS</vt:lpstr>
      <vt:lpstr>                 </vt:lpstr>
      <vt:lpstr>                 IRCCS SAN CAMILLO – VENEZIA                    SERVIZI AMBULATORIALI</vt:lpstr>
      <vt:lpstr>                 IRCCS SAN CAMILLO – VENEZIA                  IL PERSONALE</vt:lpstr>
      <vt:lpstr>                 IRCCS SAN CAMILLO – VENEZIA                   LE LINEE DI RICERCA</vt:lpstr>
      <vt:lpstr>                 </vt:lpstr>
      <vt:lpstr>                 </vt:lpstr>
      <vt:lpstr>                 </vt:lpstr>
      <vt:lpstr>                 IRCCS SAN CAMILLO – VENEZIA                    IL CONTESTO AMBIENTALE</vt:lpstr>
      <vt:lpstr>                 IRCCS SAN CAMILLO – VENEZIA                    IL CONTESTO AMBIENTALE</vt:lpstr>
    </vt:vector>
  </TitlesOfParts>
  <Company>FHSC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francesco.pietrobon</dc:creator>
  <cp:lastModifiedBy> </cp:lastModifiedBy>
  <cp:revision>38</cp:revision>
  <dcterms:created xsi:type="dcterms:W3CDTF">2014-07-03T14:24:34Z</dcterms:created>
  <dcterms:modified xsi:type="dcterms:W3CDTF">2014-07-06T20:00:30Z</dcterms:modified>
</cp:coreProperties>
</file>